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5"/>
  </p:notesMasterIdLst>
  <p:sldIdLst>
    <p:sldId id="284" r:id="rId3"/>
    <p:sldId id="350" r:id="rId4"/>
    <p:sldId id="349" r:id="rId5"/>
    <p:sldId id="287" r:id="rId6"/>
    <p:sldId id="348" r:id="rId7"/>
    <p:sldId id="354" r:id="rId8"/>
    <p:sldId id="357" r:id="rId9"/>
    <p:sldId id="358" r:id="rId10"/>
    <p:sldId id="356" r:id="rId11"/>
    <p:sldId id="291" r:id="rId12"/>
    <p:sldId id="292" r:id="rId13"/>
    <p:sldId id="294" r:id="rId14"/>
    <p:sldId id="301" r:id="rId15"/>
    <p:sldId id="335" r:id="rId16"/>
    <p:sldId id="336" r:id="rId17"/>
    <p:sldId id="300" r:id="rId18"/>
    <p:sldId id="361" r:id="rId19"/>
    <p:sldId id="360" r:id="rId20"/>
    <p:sldId id="362" r:id="rId21"/>
    <p:sldId id="347" r:id="rId22"/>
    <p:sldId id="307" r:id="rId23"/>
    <p:sldId id="302" r:id="rId24"/>
    <p:sldId id="353" r:id="rId25"/>
    <p:sldId id="338" r:id="rId26"/>
    <p:sldId id="363" r:id="rId27"/>
    <p:sldId id="334" r:id="rId28"/>
    <p:sldId id="359" r:id="rId29"/>
    <p:sldId id="340" r:id="rId30"/>
    <p:sldId id="355" r:id="rId31"/>
    <p:sldId id="342" r:id="rId32"/>
    <p:sldId id="343" r:id="rId33"/>
    <p:sldId id="344" r:id="rId34"/>
    <p:sldId id="345" r:id="rId35"/>
    <p:sldId id="341" r:id="rId36"/>
    <p:sldId id="325" r:id="rId37"/>
    <p:sldId id="323" r:id="rId38"/>
    <p:sldId id="324" r:id="rId39"/>
    <p:sldId id="328" r:id="rId40"/>
    <p:sldId id="309" r:id="rId41"/>
    <p:sldId id="316" r:id="rId42"/>
    <p:sldId id="317" r:id="rId43"/>
    <p:sldId id="318"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40"/>
    <p:restoredTop sz="78305"/>
  </p:normalViewPr>
  <p:slideViewPr>
    <p:cSldViewPr snapToGrid="0" snapToObjects="1">
      <p:cViewPr varScale="1">
        <p:scale>
          <a:sx n="56" d="100"/>
          <a:sy n="56" d="100"/>
        </p:scale>
        <p:origin x="880"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I’m going to talk about pyrometry for floating zone growths, specifically measuring temperature distributions. But first, I want to give some motivation for why we want to do this, which has to do with the idea of digital twins.</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research question I attacked this summer was “How can we collect data about temperature distributions across the molten zone?”</a:t>
            </a:r>
          </a:p>
        </p:txBody>
      </p:sp>
    </p:spTree>
    <p:extLst>
      <p:ext uri="{BB962C8B-B14F-4D97-AF65-F5344CB8AC3E}">
        <p14:creationId xmlns:p14="http://schemas.microsoft.com/office/powerpoint/2010/main" val="484338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made use of a hyperspectral camera that we mounted in the furnace. Hyperspectral imaging captures a detailed spectrum for each pixel. This particular camera gets over 300 wavelengths.</a:t>
            </a:r>
          </a:p>
        </p:txBody>
      </p:sp>
    </p:spTree>
    <p:extLst>
      <p:ext uri="{BB962C8B-B14F-4D97-AF65-F5344CB8AC3E}">
        <p14:creationId xmlns:p14="http://schemas.microsoft.com/office/powerpoint/2010/main" val="204259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did I do? First thing is collecting this hyperspectral data from the molten zone. To do that we got the camera mounted in the furnace and moving. The camera has to move because it sees a line rather than a full two dimensional image, so it needs to scan up and down across the molten zone. </a:t>
            </a:r>
          </a:p>
          <a:p>
            <a:endParaRPr lang="en-US" dirty="0"/>
          </a:p>
          <a:p>
            <a:r>
              <a:rPr lang="en-US" dirty="0"/>
              <a:t>Secondly, we need to figure out how to process hyperspectral images and turn them into temperature distributions, which is the data that we are ultimately after.</a:t>
            </a:r>
          </a:p>
          <a:p>
            <a:endParaRPr lang="en-US" dirty="0"/>
          </a:p>
          <a:p>
            <a:r>
              <a:rPr lang="en-US" dirty="0"/>
              <a:t>Finally, we want to create a streaming process for the collection and analysis so that we can get results back in real time.</a:t>
            </a:r>
          </a:p>
        </p:txBody>
      </p:sp>
    </p:spTree>
    <p:extLst>
      <p:ext uri="{BB962C8B-B14F-4D97-AF65-F5344CB8AC3E}">
        <p14:creationId xmlns:p14="http://schemas.microsoft.com/office/powerpoint/2010/main" val="205150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analysis we need to develop a pyrometry method to calculate temperature from a spectrum. The key observation for this is that the hot, glowing material in the growth is a blackbody, and as such is emitting a blackbody radiation spectrum. Blackbody spectra are completely unique depending on the temperature of the object, so in theory this contains all the information we need to get the temperature. One difficulty is that we don’t get to measure an entire spectrum because of the camera’s limited wavelength range, but as we’ll see this turns out to not be an issue.</a:t>
            </a:r>
          </a:p>
          <a:p>
            <a:endParaRPr lang="en-US" dirty="0"/>
          </a:p>
          <a:p>
            <a:r>
              <a:rPr lang="en-US" dirty="0"/>
              <a:t>To determine the temperature from the spectrum, we’ll use a standard least squares regression to fit the spectrum we measure for each pixel to a blackbody spectrum, and this will optimize temperature as a parameter for the fitting.</a:t>
            </a:r>
          </a:p>
        </p:txBody>
      </p:sp>
    </p:spTree>
    <p:extLst>
      <p:ext uri="{BB962C8B-B14F-4D97-AF65-F5344CB8AC3E}">
        <p14:creationId xmlns:p14="http://schemas.microsoft.com/office/powerpoint/2010/main" val="228829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the regression, the main thing we have to determine is what the equation that we’re fitting to is.</a:t>
            </a:r>
          </a:p>
          <a:p>
            <a:endParaRPr lang="en-US" dirty="0"/>
          </a:p>
          <a:p>
            <a:r>
              <a:rPr lang="en-US" dirty="0"/>
              <a:t>There’s 3 parts here. The middle is the actual core of the blackbody shape that should look familiar. The piece in front is an approximation of emissivity. Emissivity changes depending on the materials we use, so it needs to be a parameter in the equation. However, it can also vary over wavelength, so we use a quadratic expansion to model that dependence. Finally, there’s a constant offset at the end. This term improves the regression by adding some flexibility. Like any spectrum, blackbody radiation always goes to 0 as the wavelength goes to 0. However, forcing the fitting to stick to this turns out to cause some aggressive overfitting. The spectrum could be shifted up by stray light in the background or mistakes in correcting the spectrum against black and white references, so it helps to add this term to account for those things. With these added pieces, we have added parameters to optimize during the regression alongside temperature.</a:t>
            </a:r>
          </a:p>
        </p:txBody>
      </p:sp>
    </p:spTree>
    <p:extLst>
      <p:ext uri="{BB962C8B-B14F-4D97-AF65-F5344CB8AC3E}">
        <p14:creationId xmlns:p14="http://schemas.microsoft.com/office/powerpoint/2010/main" val="1516025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take a look at how this works. Here’s a spectrum that we measured during testing. If we run the regression, we get a nice looking fit and a temperature value of about 1000 C. We can also zoom out to see that we actually have been looking at a very small part of the blackbody spectrum, but the regression is still successful.</a:t>
            </a:r>
          </a:p>
        </p:txBody>
      </p:sp>
    </p:spTree>
    <p:extLst>
      <p:ext uri="{BB962C8B-B14F-4D97-AF65-F5344CB8AC3E}">
        <p14:creationId xmlns:p14="http://schemas.microsoft.com/office/powerpoint/2010/main" val="3387182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something called data streaming. When the image is captured by the camera, it is automatically streamed out to a server. From there, the data is consumed by a stream processor that’s hosted on one of our </a:t>
            </a:r>
            <a:r>
              <a:rPr lang="en-US" dirty="0" err="1"/>
              <a:t>paradim</a:t>
            </a:r>
            <a:r>
              <a:rPr lang="en-US" dirty="0"/>
              <a:t> servers. There, the raw data is both stored in a database and also analyzed. The resulting temperature distribution is then streamed back out to the third party and then back to the lab so that the people doing the growth can see the results in real time.</a:t>
            </a:r>
          </a:p>
        </p:txBody>
      </p:sp>
    </p:spTree>
    <p:extLst>
      <p:ext uri="{BB962C8B-B14F-4D97-AF65-F5344CB8AC3E}">
        <p14:creationId xmlns:p14="http://schemas.microsoft.com/office/powerpoint/2010/main" val="3225165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I want to take a step back and talk about how this fits into the bigger picture that I talked about at the beginning. This data is measured from physical experiments, and it can now be used to inform and validate the digital models that we talked about. Going the other way, we now speak a common data language so we can take the predictions the models dive and use them to inform future growths. Those growths in turn create more data, and the cycle of experimentation and improvement continues.</a:t>
            </a:r>
          </a:p>
        </p:txBody>
      </p:sp>
    </p:spTree>
    <p:extLst>
      <p:ext uri="{BB962C8B-B14F-4D97-AF65-F5344CB8AC3E}">
        <p14:creationId xmlns:p14="http://schemas.microsoft.com/office/powerpoint/2010/main" val="1457213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taking this analysis into the furnace, here we have an image from a growth. There’s not much to see in the </a:t>
            </a:r>
            <a:r>
              <a:rPr lang="en-US" dirty="0" err="1"/>
              <a:t>png</a:t>
            </a:r>
            <a:r>
              <a:rPr lang="en-US" dirty="0"/>
              <a:t> because this growth was too dark to see much. We can fix that by increasing the exposure time, but it turns out that we are still able to get temperature well with a low exposure, so I stuck with that. Also, because we set up all the automation, this is super easy to run. I clicked capture image, waited, and got back this heatmap. **Talk about what this is looking at, what we see**</a:t>
            </a:r>
          </a:p>
        </p:txBody>
      </p:sp>
    </p:spTree>
    <p:extLst>
      <p:ext uri="{BB962C8B-B14F-4D97-AF65-F5344CB8AC3E}">
        <p14:creationId xmlns:p14="http://schemas.microsoft.com/office/powerpoint/2010/main" val="59720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hits on the last </a:t>
            </a:r>
          </a:p>
        </p:txBody>
      </p:sp>
    </p:spTree>
    <p:extLst>
      <p:ext uri="{BB962C8B-B14F-4D97-AF65-F5344CB8AC3E}">
        <p14:creationId xmlns:p14="http://schemas.microsoft.com/office/powerpoint/2010/main" val="515470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digital twin is a set of virtual information constructs that mimics a physical system. The exact form can vary, but generally we’re talking about some kind of computational model or simulation. A very familiar property of a digital twin is that it has some capability to make predictions about the physical system given some inputs. The connection should go both ways, so the digital model should be informed by and able to update its predictions using data from it’s physical twin. This is a two way connection, or bidirectional interaction as the report calls it. </a:t>
            </a:r>
          </a:p>
        </p:txBody>
      </p:sp>
    </p:spTree>
    <p:extLst>
      <p:ext uri="{BB962C8B-B14F-4D97-AF65-F5344CB8AC3E}">
        <p14:creationId xmlns:p14="http://schemas.microsoft.com/office/powerpoint/2010/main" val="83913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can use least squares regression. With this regression method, we start by providing a model function, which we know for blackbody radiation. The regression than optimizes parameters of the function, which will include temperature that we want. We then guess some parameters, getting a bad fit, but the residuals are minimized and parameters optimized to get the best fit. There’s lots of code already written to do the last part, so what we need to do for this specific usage is figure out what the model function should be.</a:t>
            </a:r>
          </a:p>
        </p:txBody>
      </p:sp>
    </p:spTree>
    <p:extLst>
      <p:ext uri="{BB962C8B-B14F-4D97-AF65-F5344CB8AC3E}">
        <p14:creationId xmlns:p14="http://schemas.microsoft.com/office/powerpoint/2010/main" val="2336854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some testing we did where we heated up a graphite rod to 1000</a:t>
            </a:r>
          </a:p>
        </p:txBody>
      </p:sp>
    </p:spTree>
    <p:extLst>
      <p:ext uri="{BB962C8B-B14F-4D97-AF65-F5344CB8AC3E}">
        <p14:creationId xmlns:p14="http://schemas.microsoft.com/office/powerpoint/2010/main" val="3497647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if we’re ultimately interested in developing a digital twin for floating zone growths, we need to identify the main elements that go into it. There’s the physical system and the digital representation of it, and there’s also the very important piece that’s the data that connects the two twins. Like the bidirectional interaction, data from the physical informs the digital, and the digital generates similarly structured data that predicts the physical.</a:t>
            </a:r>
          </a:p>
        </p:txBody>
      </p:sp>
    </p:spTree>
    <p:extLst>
      <p:ext uri="{BB962C8B-B14F-4D97-AF65-F5344CB8AC3E}">
        <p14:creationId xmlns:p14="http://schemas.microsoft.com/office/powerpoint/2010/main" val="378714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physical system that we used this summer was a Laser Diode Floating Zone furnace. </a:t>
            </a:r>
          </a:p>
        </p:txBody>
      </p:sp>
    </p:spTree>
    <p:extLst>
      <p:ext uri="{BB962C8B-B14F-4D97-AF65-F5344CB8AC3E}">
        <p14:creationId xmlns:p14="http://schemas.microsoft.com/office/powerpoint/2010/main" val="203256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briefly overview the main parts of a floating zone growth, we have two rods of materials: a crystal solid below and a feed rod above. The ends of the rods are melted by intense light and then joined to form the liquid zone from which the crystal grows</a:t>
            </a:r>
          </a:p>
        </p:txBody>
      </p:sp>
    </p:spTree>
    <p:extLst>
      <p:ext uri="{BB962C8B-B14F-4D97-AF65-F5344CB8AC3E}">
        <p14:creationId xmlns:p14="http://schemas.microsoft.com/office/powerpoint/2010/main" val="7661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chamber of the Laser Diode furnace with 5 high-powered lasers.</a:t>
            </a:r>
          </a:p>
        </p:txBody>
      </p:sp>
    </p:spTree>
    <p:extLst>
      <p:ext uri="{BB962C8B-B14F-4D97-AF65-F5344CB8AC3E}">
        <p14:creationId xmlns:p14="http://schemas.microsoft.com/office/powerpoint/2010/main" val="1437725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Alongside the growth, there’s also the physical controls that the furnace has. This includes the movement of the rods and the heating power</a:t>
            </a:r>
          </a:p>
        </p:txBody>
      </p:sp>
    </p:spTree>
    <p:extLst>
      <p:ext uri="{BB962C8B-B14F-4D97-AF65-F5344CB8AC3E}">
        <p14:creationId xmlns:p14="http://schemas.microsoft.com/office/powerpoint/2010/main" val="742739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digital side, there has been work from </a:t>
            </a:r>
            <a:r>
              <a:rPr lang="en-US" dirty="0" err="1"/>
              <a:t>Dossa</a:t>
            </a:r>
            <a:r>
              <a:rPr lang="en-US" dirty="0"/>
              <a:t> and Derby on modelling floating zone growths. These models put a finite-element mesh on the growth and its surroundings …</a:t>
            </a:r>
          </a:p>
        </p:txBody>
      </p:sp>
    </p:spTree>
    <p:extLst>
      <p:ext uri="{BB962C8B-B14F-4D97-AF65-F5344CB8AC3E}">
        <p14:creationId xmlns:p14="http://schemas.microsoft.com/office/powerpoint/2010/main" val="182638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and evaluate the temperature distribution. The temperature distribution in the molten zone is a critical parameter in the physics of the crystal growth and affects the resulting crystal structure and properties, and so it would be great data to connect the physical growths and digital models.</a:t>
            </a:r>
          </a:p>
        </p:txBody>
      </p:sp>
    </p:spTree>
    <p:extLst>
      <p:ext uri="{BB962C8B-B14F-4D97-AF65-F5344CB8AC3E}">
        <p14:creationId xmlns:p14="http://schemas.microsoft.com/office/powerpoint/2010/main" val="902270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7226/26894"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Floating Zone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434340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David Elbert</a:t>
            </a:r>
            <a:r>
              <a:rPr lang="en-US" sz="5400" baseline="30000" dirty="0">
                <a:solidFill>
                  <a:schemeClr val="bg1"/>
                </a:solidFill>
              </a:rPr>
              <a:t>2</a:t>
            </a:r>
            <a:r>
              <a:rPr lang="en-US" sz="5400" dirty="0">
                <a:solidFill>
                  <a:schemeClr val="bg1"/>
                </a:solidFill>
              </a:rPr>
              <a:t>, Tyrel McQueen</a:t>
            </a:r>
            <a:r>
              <a:rPr lang="en-US" sz="5400" baseline="30000" dirty="0">
                <a:solidFill>
                  <a:schemeClr val="bg1"/>
                </a:solidFill>
              </a:rPr>
              <a:t>3</a:t>
            </a:r>
            <a:endParaRPr lang="en-US" sz="5400" dirty="0">
              <a:solidFill>
                <a:schemeClr val="bg1"/>
              </a:solidFill>
            </a:endParaRPr>
          </a:p>
          <a:p>
            <a:pPr marL="0" indent="0" algn="ctr" hangingPunct="1">
              <a:spcBef>
                <a:spcPts val="1000"/>
              </a:spcBef>
              <a:buNone/>
            </a:pPr>
            <a:endParaRPr lang="en-US" sz="4400" dirty="0">
              <a:solidFill>
                <a:schemeClr val="bg1"/>
              </a:solidFill>
            </a:endParaRPr>
          </a:p>
          <a:p>
            <a:pPr marL="0" indent="0" algn="ctr" hangingPunct="1">
              <a:spcBef>
                <a:spcPts val="1000"/>
              </a:spcBef>
              <a:buNone/>
            </a:pPr>
            <a:r>
              <a:rPr lang="en-US" sz="4400" i="1" baseline="30000" dirty="0">
                <a:solidFill>
                  <a:schemeClr val="bg1"/>
                </a:solidFill>
              </a:rPr>
              <a:t>1</a:t>
            </a:r>
            <a:r>
              <a:rPr lang="en-US" sz="4400" i="1" dirty="0">
                <a:solidFill>
                  <a:schemeClr val="bg1"/>
                </a:solidFill>
              </a:rPr>
              <a:t>Department of Physics, Carnegie Mellon University</a:t>
            </a:r>
          </a:p>
          <a:p>
            <a:pPr marL="0" indent="0" algn="ctr" hangingPunct="1">
              <a:spcBef>
                <a:spcPts val="1000"/>
              </a:spcBef>
              <a:buNone/>
            </a:pPr>
            <a:r>
              <a:rPr lang="en-US" sz="4400" i="1" baseline="30000" dirty="0">
                <a:solidFill>
                  <a:schemeClr val="bg1"/>
                </a:solidFill>
              </a:rPr>
              <a:t>2</a:t>
            </a:r>
            <a:r>
              <a:rPr lang="en-US" sz="4400" i="1" dirty="0">
                <a:solidFill>
                  <a:schemeClr val="bg1"/>
                </a:solidFill>
              </a:rPr>
              <a:t>Hopkins Extreme Materials Institute</a:t>
            </a:r>
          </a:p>
          <a:p>
            <a:pPr marL="0" indent="0" algn="ctr" hangingPunct="1">
              <a:spcBef>
                <a:spcPts val="1000"/>
              </a:spcBef>
              <a:buNone/>
            </a:pPr>
            <a:r>
              <a:rPr lang="en-US" sz="4400" i="1" baseline="30000" dirty="0">
                <a:solidFill>
                  <a:schemeClr val="bg1"/>
                </a:solidFill>
              </a:rPr>
              <a:t>3</a:t>
            </a:r>
            <a:r>
              <a:rPr lang="en-US" sz="4400" i="1" dirty="0">
                <a:solidFill>
                  <a:schemeClr val="bg1"/>
                </a:solidFill>
              </a:rPr>
              <a:t>Department of Chemistry, Johns Hopkins University</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4" name="TextBox 3">
            <a:extLst>
              <a:ext uri="{FF2B5EF4-FFF2-40B4-BE49-F238E27FC236}">
                <a16:creationId xmlns:a16="http://schemas.microsoft.com/office/drawing/2014/main" id="{E5E3E526-5518-D4F5-F447-32BBBF1943B6}"/>
              </a:ext>
            </a:extLst>
          </p:cNvPr>
          <p:cNvSpPr txBox="1"/>
          <p:nvPr/>
        </p:nvSpPr>
        <p:spPr>
          <a:xfrm>
            <a:off x="795453" y="4336673"/>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distributions across the molten zone?</a:t>
            </a:r>
          </a:p>
        </p:txBody>
      </p:sp>
    </p:spTree>
    <p:extLst>
      <p:ext uri="{BB962C8B-B14F-4D97-AF65-F5344CB8AC3E}">
        <p14:creationId xmlns:p14="http://schemas.microsoft.com/office/powerpoint/2010/main" val="39855073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1682750" y="3223260"/>
            <a:ext cx="7147080" cy="7862742"/>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pic>
        <p:nvPicPr>
          <p:cNvPr id="3" name="Picture 2" descr="A machine with many black and silver parts&#10;&#10;Description automatically generated">
            <a:extLst>
              <a:ext uri="{FF2B5EF4-FFF2-40B4-BE49-F238E27FC236}">
                <a16:creationId xmlns:a16="http://schemas.microsoft.com/office/drawing/2014/main" id="{43A3E3BE-1247-9C0B-8018-5A69FE75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0" y="2549978"/>
            <a:ext cx="12816840" cy="9612630"/>
          </a:xfrm>
          <a:prstGeom prst="rect">
            <a:avLst/>
          </a:prstGeom>
        </p:spPr>
      </p:pic>
    </p:spTree>
    <p:extLst>
      <p:ext uri="{BB962C8B-B14F-4D97-AF65-F5344CB8AC3E}">
        <p14:creationId xmlns:p14="http://schemas.microsoft.com/office/powerpoint/2010/main" val="4045555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424940" y="2116406"/>
            <a:ext cx="155836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914400" indent="-914400" hangingPunct="1">
              <a:buFont typeface="+mj-lt"/>
              <a:buAutoNum type="arabicPeriod"/>
            </a:pPr>
            <a:r>
              <a:rPr lang="en-US" dirty="0">
                <a:solidFill>
                  <a:schemeClr val="bg1"/>
                </a:solidFill>
              </a:rPr>
              <a:t>Collect hyperspectral data from the molten zone</a:t>
            </a:r>
          </a:p>
          <a:p>
            <a:pPr marL="914400" indent="-914400" hangingPunct="1">
              <a:buFont typeface="+mj-lt"/>
              <a:buAutoNum type="arabicPeriod"/>
            </a:pPr>
            <a:r>
              <a:rPr lang="en-US" dirty="0">
                <a:solidFill>
                  <a:schemeClr val="bg1"/>
                </a:solidFill>
              </a:rPr>
              <a:t>Process hyperspectral images into temperature distributions</a:t>
            </a:r>
          </a:p>
          <a:p>
            <a:pPr marL="914400" indent="-914400" hangingPunct="1">
              <a:buFont typeface="+mj-lt"/>
              <a:buAutoNum type="arabicPeriod"/>
            </a:pPr>
            <a:r>
              <a:rPr lang="en-US" dirty="0">
                <a:solidFill>
                  <a:schemeClr val="bg1"/>
                </a:solidFill>
              </a:rPr>
              <a:t>Create a streaming process for real-time data</a:t>
            </a:r>
          </a:p>
          <a:p>
            <a:pPr hangingPunct="1"/>
            <a:endParaRPr lang="en-US" dirty="0">
              <a:solidFill>
                <a:schemeClr val="bg1"/>
              </a:solidFill>
            </a:endParaRPr>
          </a:p>
        </p:txBody>
      </p:sp>
      <p:pic>
        <p:nvPicPr>
          <p:cNvPr id="4" name="IMG_5057_EC54C0F2-74B3-47BF-A72E-063F655014C5.mp4">
            <a:hlinkClick r:id="" action="ppaction://media"/>
            <a:extLst>
              <a:ext uri="{FF2B5EF4-FFF2-40B4-BE49-F238E27FC236}">
                <a16:creationId xmlns:a16="http://schemas.microsoft.com/office/drawing/2014/main" id="{8873B3D8-7871-219E-4FCC-4C27A83239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86065" y="1619787"/>
            <a:ext cx="5453950" cy="9695914"/>
          </a:xfrm>
          <a:prstGeom prst="rect">
            <a:avLst/>
          </a:prstGeom>
        </p:spPr>
      </p:pic>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Pyrometry</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grpId="1"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1" presetClass="entr" presetSubtype="0"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5278776" y="3480134"/>
            <a:ext cx="30521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a:off x="6804836" y="4321390"/>
            <a:ext cx="1"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0" name="Picture 2" descr="Blackbody Radiation | Astronomy 801: Planets, Stars, Galaxies, and the  Universe">
            <a:extLst>
              <a:ext uri="{FF2B5EF4-FFF2-40B4-BE49-F238E27FC236}">
                <a16:creationId xmlns:a16="http://schemas.microsoft.com/office/drawing/2014/main" id="{8F5EAEC1-D978-ADDE-3DBF-B6DED7FF9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969"/>
            <a:ext cx="4784648" cy="442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p:cTn id="21" dur="indefinite"/>
                                        <p:tgtEl>
                                          <p:spTgt spid="6"/>
                                        </p:tgtEl>
                                        <p:attrNameLst>
                                          <p:attrName>style.opacity</p:attrName>
                                        </p:attrNameLst>
                                      </p:cBhvr>
                                      <p:to>
                                        <p:strVal val="0.25"/>
                                      </p:to>
                                    </p:set>
                                    <p:animEffect filter="image" prLst="opacity: 0.25">
                                      <p:cBhvr rctx="IE">
                                        <p:cTn id="22" dur="indefinite"/>
                                        <p:tgtEl>
                                          <p:spTgt spid="6"/>
                                        </p:tgtEl>
                                      </p:cBhvr>
                                    </p:animEffect>
                                  </p:childTnLst>
                                </p:cTn>
                              </p:par>
                              <p:par>
                                <p:cTn id="23" presetID="9" presetClass="emph" presetSubtype="0" grpId="1" nodeType="withEffect">
                                  <p:stCondLst>
                                    <p:cond delay="0"/>
                                  </p:stCondLst>
                                  <p:childTnLst>
                                    <p:set>
                                      <p:cBhvr>
                                        <p:cTn id="24" dur="indefinite"/>
                                        <p:tgtEl>
                                          <p:spTgt spid="7"/>
                                        </p:tgtEl>
                                        <p:attrNameLst>
                                          <p:attrName>style.opacity</p:attrName>
                                        </p:attrNameLst>
                                      </p:cBhvr>
                                      <p:to>
                                        <p:strVal val="0.25"/>
                                      </p:to>
                                    </p:set>
                                    <p:animEffect filter="image" prLst="opacity: 0.25">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26"/>
                                        </p:tgtEl>
                                        <p:attrNameLst>
                                          <p:attrName>style.opacity</p:attrName>
                                        </p:attrNameLst>
                                      </p:cBhvr>
                                      <p:to>
                                        <p:strVal val="0.25"/>
                                      </p:to>
                                    </p:set>
                                    <p:animEffect filter="image" prLst="opacity: 0.25">
                                      <p:cBhvr rctx="IE">
                                        <p:cTn id="39" dur="indefinite"/>
                                        <p:tgtEl>
                                          <p:spTgt spid="26"/>
                                        </p:tgtEl>
                                      </p:cBhvr>
                                    </p:animEffect>
                                  </p:childTnLst>
                                </p:cTn>
                              </p:par>
                              <p:par>
                                <p:cTn id="40" presetID="9" presetClass="emph" presetSubtype="0" grpId="1" nodeType="withEffect">
                                  <p:stCondLst>
                                    <p:cond delay="0"/>
                                  </p:stCondLst>
                                  <p:childTnLst>
                                    <p:set>
                                      <p:cBhvr>
                                        <p:cTn id="41" dur="indefinite"/>
                                        <p:tgtEl>
                                          <p:spTgt spid="27"/>
                                        </p:tgtEl>
                                        <p:attrNameLst>
                                          <p:attrName>style.opacity</p:attrName>
                                        </p:attrNameLst>
                                      </p:cBhvr>
                                      <p:to>
                                        <p:strVal val="0.25"/>
                                      </p:to>
                                    </p:set>
                                    <p:animEffect filter="image" prLst="opacity: 0.25">
                                      <p:cBhvr rctx="IE">
                                        <p:cTn id="42" dur="indefinite"/>
                                        <p:tgtEl>
                                          <p:spTgt spid="27"/>
                                        </p:tgtEl>
                                      </p:cBhvr>
                                    </p:animEffect>
                                  </p:childTnLst>
                                </p:cTn>
                              </p:par>
                              <p:par>
                                <p:cTn id="43" presetID="9" presetClass="emph" presetSubtype="0" nodeType="withEffect">
                                  <p:stCondLst>
                                    <p:cond delay="0"/>
                                  </p:stCondLst>
                                  <p:childTnLst>
                                    <p:set>
                                      <p:cBhvr>
                                        <p:cTn id="44" dur="indefinite"/>
                                        <p:tgtEl>
                                          <p:spTgt spid="28"/>
                                        </p:tgtEl>
                                        <p:attrNameLst>
                                          <p:attrName>style.opacity</p:attrName>
                                        </p:attrNameLst>
                                      </p:cBhvr>
                                      <p:to>
                                        <p:strVal val="0.25"/>
                                      </p:to>
                                    </p:set>
                                    <p:animEffect filter="image" prLst="opacity: 0.25">
                                      <p:cBhvr rctx="IE">
                                        <p:cTn id="45" dur="indefinite"/>
                                        <p:tgtEl>
                                          <p:spTgt spid="2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8" name="Picture 7" descr="A graph of a number of blue dots&#10;&#10;Description automatically generated">
            <a:extLst>
              <a:ext uri="{FF2B5EF4-FFF2-40B4-BE49-F238E27FC236}">
                <a16:creationId xmlns:a16="http://schemas.microsoft.com/office/drawing/2014/main" id="{41C21F09-AD8B-48BD-FDB2-7772517A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93" y="3402418"/>
            <a:ext cx="6616080" cy="6911164"/>
          </a:xfrm>
          <a:prstGeom prst="rect">
            <a:avLst/>
          </a:prstGeom>
        </p:spPr>
      </p:pic>
      <p:pic>
        <p:nvPicPr>
          <p:cNvPr id="10" name="Picture 9" descr="A graph of a graph with a red line&#10;&#10;Description automatically generated">
            <a:extLst>
              <a:ext uri="{FF2B5EF4-FFF2-40B4-BE49-F238E27FC236}">
                <a16:creationId xmlns:a16="http://schemas.microsoft.com/office/drawing/2014/main" id="{FF49784A-296A-3E54-D623-744263AF2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199" y="3402418"/>
            <a:ext cx="6768828" cy="6911164"/>
          </a:xfrm>
          <a:prstGeom prst="rect">
            <a:avLst/>
          </a:prstGeom>
        </p:spPr>
      </p:pic>
      <p:pic>
        <p:nvPicPr>
          <p:cNvPr id="12" name="Picture 11" descr="A graph of a red line&#10;&#10;Description automatically generated">
            <a:extLst>
              <a:ext uri="{FF2B5EF4-FFF2-40B4-BE49-F238E27FC236}">
                <a16:creationId xmlns:a16="http://schemas.microsoft.com/office/drawing/2014/main" id="{21A872E9-D24C-1E4C-DBA5-B166B4A64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4053" y="3721395"/>
            <a:ext cx="8636294" cy="6301773"/>
          </a:xfrm>
          <a:prstGeom prst="rect">
            <a:avLst/>
          </a:prstGeom>
        </p:spPr>
      </p:pic>
      <p:sp>
        <p:nvSpPr>
          <p:cNvPr id="13" name="TextBox 12">
            <a:extLst>
              <a:ext uri="{FF2B5EF4-FFF2-40B4-BE49-F238E27FC236}">
                <a16:creationId xmlns:a16="http://schemas.microsoft.com/office/drawing/2014/main" id="{60EE7FC5-6BF9-FD6D-1273-AC66A3DFD8A3}"/>
              </a:ext>
            </a:extLst>
          </p:cNvPr>
          <p:cNvSpPr txBox="1"/>
          <p:nvPr/>
        </p:nvSpPr>
        <p:spPr>
          <a:xfrm>
            <a:off x="3062545" y="199136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8173897" y="1991365"/>
            <a:ext cx="61074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T=1298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7EBEAE5-C966-8300-0611-C7E34802B4DA}"/>
              </a:ext>
            </a:extLst>
          </p:cNvPr>
          <p:cNvSpPr txBox="1"/>
          <p:nvPr/>
        </p:nvSpPr>
        <p:spPr>
          <a:xfrm>
            <a:off x="17571085" y="1991365"/>
            <a:ext cx="4182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Full Spectrum</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par>
                                <p:cTn id="14" presetID="9" presetClass="emph" presetSubtype="0" grpId="1" nodeType="withEffect">
                                  <p:stCondLst>
                                    <p:cond delay="0"/>
                                  </p:stCondLst>
                                  <p:childTnLst>
                                    <p:set>
                                      <p:cBhvr>
                                        <p:cTn id="15" dur="indefinite"/>
                                        <p:tgtEl>
                                          <p:spTgt spid="13"/>
                                        </p:tgtEl>
                                        <p:attrNameLst>
                                          <p:attrName>style.opacity</p:attrName>
                                        </p:attrNameLst>
                                      </p:cBhvr>
                                      <p:to>
                                        <p:strVal val="0.25"/>
                                      </p:to>
                                    </p:set>
                                    <p:animEffect filter="image" prLst="opacity: 0.25">
                                      <p:cBhvr rctx="IE">
                                        <p:cTn id="16" dur="indefinite"/>
                                        <p:tgtEl>
                                          <p:spTgt spid="13"/>
                                        </p:tgtEl>
                                      </p:cBhvr>
                                    </p:animEffec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0"/>
                                        </p:tgtEl>
                                        <p:attrNameLst>
                                          <p:attrName>style.opacity</p:attrName>
                                        </p:attrNameLst>
                                      </p:cBhvr>
                                      <p:to>
                                        <p:strVal val="0.25"/>
                                      </p:to>
                                    </p:set>
                                    <p:animEffect filter="image" prLst="opacity: 0.25">
                                      <p:cBhvr rctx="IE">
                                        <p:cTn id="25" dur="indefinite"/>
                                        <p:tgtEl>
                                          <p:spTgt spid="10"/>
                                        </p:tgtEl>
                                      </p:cBhvr>
                                    </p:animEffect>
                                  </p:childTnLst>
                                </p:cTn>
                              </p:par>
                              <p:par>
                                <p:cTn id="26" presetID="9" presetClass="emph" presetSubtype="0" grpId="1" nodeType="withEffect">
                                  <p:stCondLst>
                                    <p:cond delay="0"/>
                                  </p:stCondLst>
                                  <p:childTnLst>
                                    <p:set>
                                      <p:cBhvr>
                                        <p:cTn id="27" dur="indefinite"/>
                                        <p:tgtEl>
                                          <p:spTgt spid="14"/>
                                        </p:tgtEl>
                                        <p:attrNameLst>
                                          <p:attrName>style.opacity</p:attrName>
                                        </p:attrNameLst>
                                      </p:cBhvr>
                                      <p:to>
                                        <p:strVal val="0.25"/>
                                      </p:to>
                                    </p:set>
                                    <p:animEffect filter="image" prLst="opacity: 0.25">
                                      <p:cBhvr rctx="IE">
                                        <p:cTn id="28" dur="indefinite"/>
                                        <p:tgtEl>
                                          <p:spTgt spid="14"/>
                                        </p:tgtEl>
                                      </p:cBhvr>
                                    </p:animEffec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134" y="0"/>
            <a:ext cx="13978270" cy="12237784"/>
          </a:xfrm>
          <a:prstGeom prst="rect">
            <a:avLst/>
          </a:prstGeom>
        </p:spPr>
      </p:pic>
    </p:spTree>
    <p:extLst>
      <p:ext uri="{BB962C8B-B14F-4D97-AF65-F5344CB8AC3E}">
        <p14:creationId xmlns:p14="http://schemas.microsoft.com/office/powerpoint/2010/main" val="24040276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E68C76-D2C7-AD12-E1E7-9D0F14CE0E4F}"/>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4" name="Picture 3">
            <a:extLst>
              <a:ext uri="{FF2B5EF4-FFF2-40B4-BE49-F238E27FC236}">
                <a16:creationId xmlns:a16="http://schemas.microsoft.com/office/drawing/2014/main" id="{B74A1AF4-B74D-A841-AFDC-10B12F01E10A}"/>
              </a:ext>
            </a:extLst>
          </p:cNvPr>
          <p:cNvPicPr>
            <a:picLocks noChangeAspect="1"/>
          </p:cNvPicPr>
          <p:nvPr/>
        </p:nvPicPr>
        <p:blipFill rotWithShape="1">
          <a:blip r:embed="rId2">
            <a:extLst>
              <a:ext uri="{28A0092B-C50C-407E-A947-70E740481C1C}">
                <a14:useLocalDpi xmlns:a14="http://schemas.microsoft.com/office/drawing/2010/main" val="0"/>
              </a:ext>
            </a:extLst>
          </a:blip>
          <a:srcRect l="34420" t="33320" r="31955" b="33901"/>
          <a:stretch/>
        </p:blipFill>
        <p:spPr>
          <a:xfrm>
            <a:off x="5927369" y="570121"/>
            <a:ext cx="9457412" cy="11335478"/>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9F0601B3-D13E-9805-9BD9-CA493C0CF43D}"/>
              </a:ext>
            </a:extLst>
          </p:cNvPr>
          <p:cNvPicPr>
            <a:picLocks noChangeAspect="1"/>
          </p:cNvPicPr>
          <p:nvPr/>
        </p:nvPicPr>
        <p:blipFill rotWithShape="1">
          <a:blip r:embed="rId3">
            <a:extLst>
              <a:ext uri="{28A0092B-C50C-407E-A947-70E740481C1C}">
                <a14:useLocalDpi xmlns:a14="http://schemas.microsoft.com/office/drawing/2010/main" val="0"/>
              </a:ext>
            </a:extLst>
          </a:blip>
          <a:srcRect l="9185" t="1607" r="2269" b="8840"/>
          <a:stretch/>
        </p:blipFill>
        <p:spPr>
          <a:xfrm>
            <a:off x="9852659" y="2609114"/>
            <a:ext cx="8001001" cy="6534886"/>
          </a:xfrm>
          <a:prstGeom prst="rect">
            <a:avLst/>
          </a:prstGeom>
        </p:spPr>
      </p:pic>
      <p:sp>
        <p:nvSpPr>
          <p:cNvPr id="10" name="Freeform 9">
            <a:extLst>
              <a:ext uri="{FF2B5EF4-FFF2-40B4-BE49-F238E27FC236}">
                <a16:creationId xmlns:a16="http://schemas.microsoft.com/office/drawing/2014/main" id="{367697CE-DB31-DE3C-2B18-36627FC3B7E7}"/>
              </a:ext>
            </a:extLst>
          </p:cNvPr>
          <p:cNvSpPr/>
          <p:nvPr/>
        </p:nvSpPr>
        <p:spPr>
          <a:xfrm>
            <a:off x="12868871" y="2560320"/>
            <a:ext cx="2544629" cy="7635240"/>
          </a:xfrm>
          <a:custGeom>
            <a:avLst/>
            <a:gdLst>
              <a:gd name="connsiteX0" fmla="*/ 1944409 w 2544629"/>
              <a:gd name="connsiteY0" fmla="*/ 0 h 7635240"/>
              <a:gd name="connsiteX1" fmla="*/ 1555789 w 2544629"/>
              <a:gd name="connsiteY1" fmla="*/ 1577340 h 7635240"/>
              <a:gd name="connsiteX2" fmla="*/ 1309 w 2544629"/>
              <a:gd name="connsiteY2" fmla="*/ 2537460 h 7635240"/>
              <a:gd name="connsiteX3" fmla="*/ 1304329 w 2544629"/>
              <a:gd name="connsiteY3" fmla="*/ 3314700 h 7635240"/>
              <a:gd name="connsiteX4" fmla="*/ 2218729 w 2544629"/>
              <a:gd name="connsiteY4" fmla="*/ 3771900 h 7635240"/>
              <a:gd name="connsiteX5" fmla="*/ 2538769 w 2544629"/>
              <a:gd name="connsiteY5" fmla="*/ 5257800 h 7635240"/>
              <a:gd name="connsiteX6" fmla="*/ 1990129 w 2544629"/>
              <a:gd name="connsiteY6" fmla="*/ 7635240 h 7635240"/>
              <a:gd name="connsiteX7" fmla="*/ 1990129 w 2544629"/>
              <a:gd name="connsiteY7" fmla="*/ 7635240 h 763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4629" h="7635240">
                <a:moveTo>
                  <a:pt x="1944409" y="0"/>
                </a:moveTo>
                <a:cubicBezTo>
                  <a:pt x="1912024" y="577215"/>
                  <a:pt x="1879639" y="1154430"/>
                  <a:pt x="1555789" y="1577340"/>
                </a:cubicBezTo>
                <a:cubicBezTo>
                  <a:pt x="1231939" y="2000250"/>
                  <a:pt x="43219" y="2247900"/>
                  <a:pt x="1309" y="2537460"/>
                </a:cubicBezTo>
                <a:cubicBezTo>
                  <a:pt x="-40601" y="2827020"/>
                  <a:pt x="934759" y="3108960"/>
                  <a:pt x="1304329" y="3314700"/>
                </a:cubicBezTo>
                <a:cubicBezTo>
                  <a:pt x="1673899" y="3520440"/>
                  <a:pt x="2012989" y="3448050"/>
                  <a:pt x="2218729" y="3771900"/>
                </a:cubicBezTo>
                <a:cubicBezTo>
                  <a:pt x="2424469" y="4095750"/>
                  <a:pt x="2576869" y="4613910"/>
                  <a:pt x="2538769" y="5257800"/>
                </a:cubicBezTo>
                <a:cubicBezTo>
                  <a:pt x="2500669" y="5901690"/>
                  <a:pt x="1990129" y="7635240"/>
                  <a:pt x="1990129" y="7635240"/>
                </a:cubicBezTo>
                <a:lnTo>
                  <a:pt x="1990129" y="7635240"/>
                </a:lnTo>
              </a:path>
            </a:pathLst>
          </a:custGeom>
          <a:noFill/>
          <a:ln w="1270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5956116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6FFF1F-9686-35DC-F092-28728DA7A29D}"/>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3" name="Picture 2" descr="A screen shot of a graph&#10;&#10;Description automatically generated">
            <a:extLst>
              <a:ext uri="{FF2B5EF4-FFF2-40B4-BE49-F238E27FC236}">
                <a16:creationId xmlns:a16="http://schemas.microsoft.com/office/drawing/2014/main" id="{E9B5F369-AE0C-13A9-4D71-94B083AA2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955" y="402541"/>
            <a:ext cx="12568090" cy="10149840"/>
          </a:xfrm>
          <a:prstGeom prst="rect">
            <a:avLst/>
          </a:prstGeom>
        </p:spPr>
      </p:pic>
      <p:pic>
        <p:nvPicPr>
          <p:cNvPr id="5" name="Picture 4">
            <a:extLst>
              <a:ext uri="{FF2B5EF4-FFF2-40B4-BE49-F238E27FC236}">
                <a16:creationId xmlns:a16="http://schemas.microsoft.com/office/drawing/2014/main" id="{101DD3A2-CBE9-0CD2-A94D-388F506C1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605" y="10552381"/>
            <a:ext cx="12568090" cy="1491544"/>
          </a:xfrm>
          <a:prstGeom prst="rect">
            <a:avLst/>
          </a:prstGeom>
        </p:spPr>
      </p:pic>
      <p:sp>
        <p:nvSpPr>
          <p:cNvPr id="7" name="Freeform 6">
            <a:extLst>
              <a:ext uri="{FF2B5EF4-FFF2-40B4-BE49-F238E27FC236}">
                <a16:creationId xmlns:a16="http://schemas.microsoft.com/office/drawing/2014/main" id="{5A3BE2FB-1426-5597-1F4B-C5F35A789967}"/>
              </a:ext>
            </a:extLst>
          </p:cNvPr>
          <p:cNvSpPr/>
          <p:nvPr/>
        </p:nvSpPr>
        <p:spPr>
          <a:xfrm>
            <a:off x="11193783" y="708661"/>
            <a:ext cx="4002585" cy="8806646"/>
          </a:xfrm>
          <a:custGeom>
            <a:avLst/>
            <a:gdLst>
              <a:gd name="connsiteX0" fmla="*/ 1973577 w 4002585"/>
              <a:gd name="connsiteY0" fmla="*/ 0 h 8790839"/>
              <a:gd name="connsiteX1" fmla="*/ 1859277 w 4002585"/>
              <a:gd name="connsiteY1" fmla="*/ 1691640 h 8790839"/>
              <a:gd name="connsiteX2" fmla="*/ 7617 w 4002585"/>
              <a:gd name="connsiteY2" fmla="*/ 3360420 h 8790839"/>
              <a:gd name="connsiteX3" fmla="*/ 2659377 w 4002585"/>
              <a:gd name="connsiteY3" fmla="*/ 4480560 h 8790839"/>
              <a:gd name="connsiteX4" fmla="*/ 3665217 w 4002585"/>
              <a:gd name="connsiteY4" fmla="*/ 5372100 h 8790839"/>
              <a:gd name="connsiteX5" fmla="*/ 3985257 w 4002585"/>
              <a:gd name="connsiteY5" fmla="*/ 6903720 h 8790839"/>
              <a:gd name="connsiteX6" fmla="*/ 3962397 w 4002585"/>
              <a:gd name="connsiteY6" fmla="*/ 8618220 h 8790839"/>
              <a:gd name="connsiteX7" fmla="*/ 3985257 w 4002585"/>
              <a:gd name="connsiteY7" fmla="*/ 8641080 h 87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2585" h="8790839">
                <a:moveTo>
                  <a:pt x="1973577" y="0"/>
                </a:moveTo>
                <a:cubicBezTo>
                  <a:pt x="2080257" y="565785"/>
                  <a:pt x="2186937" y="1131570"/>
                  <a:pt x="1859277" y="1691640"/>
                </a:cubicBezTo>
                <a:cubicBezTo>
                  <a:pt x="1531617" y="2251710"/>
                  <a:pt x="-125733" y="2895600"/>
                  <a:pt x="7617" y="3360420"/>
                </a:cubicBezTo>
                <a:cubicBezTo>
                  <a:pt x="140967" y="3825240"/>
                  <a:pt x="2049777" y="4145280"/>
                  <a:pt x="2659377" y="4480560"/>
                </a:cubicBezTo>
                <a:cubicBezTo>
                  <a:pt x="3268977" y="4815840"/>
                  <a:pt x="3444237" y="4968240"/>
                  <a:pt x="3665217" y="5372100"/>
                </a:cubicBezTo>
                <a:cubicBezTo>
                  <a:pt x="3886197" y="5775960"/>
                  <a:pt x="3935727" y="6362700"/>
                  <a:pt x="3985257" y="6903720"/>
                </a:cubicBezTo>
                <a:cubicBezTo>
                  <a:pt x="4034787" y="7444740"/>
                  <a:pt x="3962397" y="8328660"/>
                  <a:pt x="3962397" y="8618220"/>
                </a:cubicBezTo>
                <a:cubicBezTo>
                  <a:pt x="3962397" y="8907780"/>
                  <a:pt x="3973827" y="8774430"/>
                  <a:pt x="3985257" y="8641080"/>
                </a:cubicBezTo>
              </a:path>
            </a:pathLst>
          </a:custGeom>
          <a:noFill/>
          <a:ln w="152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Freeform 7">
            <a:extLst>
              <a:ext uri="{FF2B5EF4-FFF2-40B4-BE49-F238E27FC236}">
                <a16:creationId xmlns:a16="http://schemas.microsoft.com/office/drawing/2014/main" id="{9CA6E05F-B6CC-714E-B452-DE226D60B6BF}"/>
              </a:ext>
            </a:extLst>
          </p:cNvPr>
          <p:cNvSpPr/>
          <p:nvPr/>
        </p:nvSpPr>
        <p:spPr>
          <a:xfrm>
            <a:off x="7109460" y="4869180"/>
            <a:ext cx="4378138" cy="4686300"/>
          </a:xfrm>
          <a:custGeom>
            <a:avLst/>
            <a:gdLst>
              <a:gd name="connsiteX0" fmla="*/ 0 w 4378138"/>
              <a:gd name="connsiteY0" fmla="*/ 0 h 4686300"/>
              <a:gd name="connsiteX1" fmla="*/ 1211580 w 4378138"/>
              <a:gd name="connsiteY1" fmla="*/ 205740 h 4686300"/>
              <a:gd name="connsiteX2" fmla="*/ 2286000 w 4378138"/>
              <a:gd name="connsiteY2" fmla="*/ 1097280 h 4686300"/>
              <a:gd name="connsiteX3" fmla="*/ 3611880 w 4378138"/>
              <a:gd name="connsiteY3" fmla="*/ 1417320 h 4686300"/>
              <a:gd name="connsiteX4" fmla="*/ 4274820 w 4378138"/>
              <a:gd name="connsiteY4" fmla="*/ 2286000 h 4686300"/>
              <a:gd name="connsiteX5" fmla="*/ 4366260 w 4378138"/>
              <a:gd name="connsiteY5" fmla="*/ 4686300 h 468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8138" h="4686300">
                <a:moveTo>
                  <a:pt x="0" y="0"/>
                </a:moveTo>
                <a:cubicBezTo>
                  <a:pt x="415290" y="11430"/>
                  <a:pt x="830580" y="22860"/>
                  <a:pt x="1211580" y="205740"/>
                </a:cubicBezTo>
                <a:cubicBezTo>
                  <a:pt x="1592580" y="388620"/>
                  <a:pt x="1885950" y="895350"/>
                  <a:pt x="2286000" y="1097280"/>
                </a:cubicBezTo>
                <a:cubicBezTo>
                  <a:pt x="2686050" y="1299210"/>
                  <a:pt x="3280410" y="1219200"/>
                  <a:pt x="3611880" y="1417320"/>
                </a:cubicBezTo>
                <a:cubicBezTo>
                  <a:pt x="3943350" y="1615440"/>
                  <a:pt x="4149090" y="1741170"/>
                  <a:pt x="4274820" y="2286000"/>
                </a:cubicBezTo>
                <a:cubicBezTo>
                  <a:pt x="4400550" y="2830830"/>
                  <a:pt x="4383405" y="3758565"/>
                  <a:pt x="4366260" y="4686300"/>
                </a:cubicBezTo>
              </a:path>
            </a:pathLst>
          </a:custGeom>
          <a:noFill/>
          <a:ln w="1016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1" name="Freeform 10">
            <a:extLst>
              <a:ext uri="{FF2B5EF4-FFF2-40B4-BE49-F238E27FC236}">
                <a16:creationId xmlns:a16="http://schemas.microsoft.com/office/drawing/2014/main" id="{9754E4A8-4CFA-F594-A0BD-81D3ED44782B}"/>
              </a:ext>
            </a:extLst>
          </p:cNvPr>
          <p:cNvSpPr/>
          <p:nvPr/>
        </p:nvSpPr>
        <p:spPr>
          <a:xfrm>
            <a:off x="7223760" y="6187680"/>
            <a:ext cx="1426325" cy="3367800"/>
          </a:xfrm>
          <a:custGeom>
            <a:avLst/>
            <a:gdLst>
              <a:gd name="connsiteX0" fmla="*/ 0 w 1426325"/>
              <a:gd name="connsiteY0" fmla="*/ 30240 h 3367800"/>
              <a:gd name="connsiteX1" fmla="*/ 822960 w 1426325"/>
              <a:gd name="connsiteY1" fmla="*/ 190260 h 3367800"/>
              <a:gd name="connsiteX2" fmla="*/ 1394460 w 1426325"/>
              <a:gd name="connsiteY2" fmla="*/ 1470420 h 3367800"/>
              <a:gd name="connsiteX3" fmla="*/ 1303020 w 1426325"/>
              <a:gd name="connsiteY3" fmla="*/ 3367800 h 3367800"/>
            </a:gdLst>
            <a:ahLst/>
            <a:cxnLst>
              <a:cxn ang="0">
                <a:pos x="connsiteX0" y="connsiteY0"/>
              </a:cxn>
              <a:cxn ang="0">
                <a:pos x="connsiteX1" y="connsiteY1"/>
              </a:cxn>
              <a:cxn ang="0">
                <a:pos x="connsiteX2" y="connsiteY2"/>
              </a:cxn>
              <a:cxn ang="0">
                <a:pos x="connsiteX3" y="connsiteY3"/>
              </a:cxn>
            </a:cxnLst>
            <a:rect l="l" t="t" r="r" b="b"/>
            <a:pathLst>
              <a:path w="1426325" h="3367800">
                <a:moveTo>
                  <a:pt x="0" y="30240"/>
                </a:moveTo>
                <a:cubicBezTo>
                  <a:pt x="295275" y="-9765"/>
                  <a:pt x="590550" y="-49770"/>
                  <a:pt x="822960" y="190260"/>
                </a:cubicBezTo>
                <a:cubicBezTo>
                  <a:pt x="1055370" y="430290"/>
                  <a:pt x="1314450" y="940830"/>
                  <a:pt x="1394460" y="1470420"/>
                </a:cubicBezTo>
                <a:cubicBezTo>
                  <a:pt x="1474470" y="2000010"/>
                  <a:pt x="1388745" y="2683905"/>
                  <a:pt x="1303020" y="3367800"/>
                </a:cubicBezTo>
              </a:path>
            </a:pathLst>
          </a:custGeom>
          <a:noFill/>
          <a:ln w="1016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TextBox 11">
            <a:extLst>
              <a:ext uri="{FF2B5EF4-FFF2-40B4-BE49-F238E27FC236}">
                <a16:creationId xmlns:a16="http://schemas.microsoft.com/office/drawing/2014/main" id="{603FB8B3-FEAD-3641-B6A1-AAFBADBAE5ED}"/>
              </a:ext>
            </a:extLst>
          </p:cNvPr>
          <p:cNvSpPr txBox="1"/>
          <p:nvPr/>
        </p:nvSpPr>
        <p:spPr>
          <a:xfrm>
            <a:off x="5995860" y="10224533"/>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77597556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8F6134-B194-2C82-E84D-ABE2AEDDC9C7}"/>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extBox 2">
            <a:extLst>
              <a:ext uri="{FF2B5EF4-FFF2-40B4-BE49-F238E27FC236}">
                <a16:creationId xmlns:a16="http://schemas.microsoft.com/office/drawing/2014/main" id="{C3210089-CA07-DF4E-488B-F9C90F909345}"/>
              </a:ext>
            </a:extLst>
          </p:cNvPr>
          <p:cNvSpPr txBox="1"/>
          <p:nvPr/>
        </p:nvSpPr>
        <p:spPr>
          <a:xfrm>
            <a:off x="6442332" y="4449892"/>
            <a:ext cx="16543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Timeline</a:t>
            </a:r>
          </a:p>
        </p:txBody>
      </p:sp>
    </p:spTree>
    <p:extLst>
      <p:ext uri="{BB962C8B-B14F-4D97-AF65-F5344CB8AC3E}">
        <p14:creationId xmlns:p14="http://schemas.microsoft.com/office/powerpoint/2010/main" val="288902993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sp>
        <p:nvSpPr>
          <p:cNvPr id="6" name="Content Placeholder 4">
            <a:extLst>
              <a:ext uri="{FF2B5EF4-FFF2-40B4-BE49-F238E27FC236}">
                <a16:creationId xmlns:a16="http://schemas.microsoft.com/office/drawing/2014/main" id="{3AD2E522-16B4-D544-58A8-181AC766B8E4}"/>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“Dynamically updated with data from it’s physical twin”</a:t>
            </a:r>
          </a:p>
        </p:txBody>
      </p:sp>
      <p:sp>
        <p:nvSpPr>
          <p:cNvPr id="7" name="TextBox 6">
            <a:extLst>
              <a:ext uri="{FF2B5EF4-FFF2-40B4-BE49-F238E27FC236}">
                <a16:creationId xmlns:a16="http://schemas.microsoft.com/office/drawing/2014/main" id="{8321EAA9-3A09-3D87-6EE1-015C378A9508}"/>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pic>
        <p:nvPicPr>
          <p:cNvPr id="1026" name="Picture 2" descr="Foundational Research Gaps and Future Directions for Digital Twins">
            <a:extLst>
              <a:ext uri="{FF2B5EF4-FFF2-40B4-BE49-F238E27FC236}">
                <a16:creationId xmlns:a16="http://schemas.microsoft.com/office/drawing/2014/main" id="{A6766227-001A-69CE-608A-F91D91FE2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0351" y="4565188"/>
            <a:ext cx="5128194" cy="769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50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1"/>
                                        </p:tgtEl>
                                        <p:attrNameLst>
                                          <p:attrName>style.opacity</p:attrName>
                                        </p:attrNameLst>
                                      </p:cBhvr>
                                      <p:to>
                                        <p:strVal val="0.25"/>
                                      </p:to>
                                    </p:set>
                                    <p:animEffect filter="image" prLst="opacity: 0.25">
                                      <p:cBhvr rctx="IE">
                                        <p:cTn id="7" dur="indefinite"/>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6">
                                            <p:txEl>
                                              <p:pRg st="0" end="0"/>
                                            </p:txEl>
                                          </p:spTgt>
                                        </p:tgtEl>
                                        <p:attrNameLst>
                                          <p:attrName>style.opacity</p:attrName>
                                        </p:attrNameLst>
                                      </p:cBhvr>
                                      <p:to>
                                        <p:strVal val="0.25"/>
                                      </p:to>
                                    </p:set>
                                    <p:animEffect filter="image" prLst="opacity: 0.25">
                                      <p:cBhvr rctx="IE">
                                        <p:cTn id="14" dur="indefinite"/>
                                        <p:tgtEl>
                                          <p:spTgt spid="6">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6">
                                            <p:txEl>
                                              <p:pRg st="1" end="1"/>
                                            </p:txEl>
                                          </p:spTgt>
                                        </p:tgtEl>
                                        <p:attrNameLst>
                                          <p:attrName>style.opacity</p:attrName>
                                        </p:attrNameLst>
                                      </p:cBhvr>
                                      <p:to>
                                        <p:strVal val="0.25"/>
                                      </p:to>
                                    </p:set>
                                    <p:animEffect filter="image" prLst="opacity: 0.25">
                                      <p:cBhvr rctx="IE">
                                        <p:cTn id="21" dur="indefinite"/>
                                        <p:tgtEl>
                                          <p:spTgt spid="6">
                                            <p:txEl>
                                              <p:pRg st="1" end="1"/>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2119193" y="276697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9892569" y="276697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368323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3967546"/>
            <a:ext cx="4609490" cy="5115232"/>
          </a:xfrm>
          <a:prstGeom prst="rect">
            <a:avLst/>
          </a:prstGeom>
        </p:spPr>
      </p:pic>
      <p:sp>
        <p:nvSpPr>
          <p:cNvPr id="4" name="Circular Arrow 3">
            <a:extLst>
              <a:ext uri="{FF2B5EF4-FFF2-40B4-BE49-F238E27FC236}">
                <a16:creationId xmlns:a16="http://schemas.microsoft.com/office/drawing/2014/main" id="{9662F5F3-53EB-868E-E938-BD5C2874DC15}"/>
              </a:ext>
            </a:extLst>
          </p:cNvPr>
          <p:cNvSpPr/>
          <p:nvPr/>
        </p:nvSpPr>
        <p:spPr>
          <a:xfrm rot="10800000" flipH="1">
            <a:off x="1457752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Circular Arrow 9">
            <a:extLst>
              <a:ext uri="{FF2B5EF4-FFF2-40B4-BE49-F238E27FC236}">
                <a16:creationId xmlns:a16="http://schemas.microsoft.com/office/drawing/2014/main" id="{B6BCB18B-99A1-B648-CFAB-FAB81B1644E3}"/>
              </a:ext>
            </a:extLst>
          </p:cNvPr>
          <p:cNvSpPr/>
          <p:nvPr/>
        </p:nvSpPr>
        <p:spPr>
          <a:xfrm flipH="1">
            <a:off x="14734743" y="360173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2" name="Picture 11" descr="A computer screen with a machine&#10;&#10;Description automatically generated">
            <a:extLst>
              <a:ext uri="{FF2B5EF4-FFF2-40B4-BE49-F238E27FC236}">
                <a16:creationId xmlns:a16="http://schemas.microsoft.com/office/drawing/2014/main" id="{1106E82F-A2A9-1A46-3982-258728CB0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 y="3967546"/>
            <a:ext cx="6815384" cy="5115232"/>
          </a:xfrm>
          <a:prstGeom prst="rect">
            <a:avLst/>
          </a:prstGeom>
        </p:spPr>
      </p:pic>
      <p:sp>
        <p:nvSpPr>
          <p:cNvPr id="13" name="Circular Arrow 12">
            <a:extLst>
              <a:ext uri="{FF2B5EF4-FFF2-40B4-BE49-F238E27FC236}">
                <a16:creationId xmlns:a16="http://schemas.microsoft.com/office/drawing/2014/main" id="{0819C101-A450-AF5A-C124-FB703595F2DE}"/>
              </a:ext>
            </a:extLst>
          </p:cNvPr>
          <p:cNvSpPr/>
          <p:nvPr/>
        </p:nvSpPr>
        <p:spPr>
          <a:xfrm rot="10800000">
            <a:off x="492143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A0B97FB5-319B-358A-3B4F-A70652F2E0EF}"/>
              </a:ext>
            </a:extLst>
          </p:cNvPr>
          <p:cNvSpPr/>
          <p:nvPr/>
        </p:nvSpPr>
        <p:spPr>
          <a:xfrm>
            <a:off x="4921435" y="360072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26E665CF-4A6C-F574-6BBA-0046050DF09D}"/>
              </a:ext>
            </a:extLst>
          </p:cNvPr>
          <p:cNvSpPr txBox="1"/>
          <p:nvPr/>
        </p:nvSpPr>
        <p:spPr>
          <a:xfrm>
            <a:off x="7577857" y="3219568"/>
            <a:ext cx="31354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Measurement</a:t>
            </a:r>
          </a:p>
        </p:txBody>
      </p:sp>
      <p:sp>
        <p:nvSpPr>
          <p:cNvPr id="21" name="TextBox 20">
            <a:extLst>
              <a:ext uri="{FF2B5EF4-FFF2-40B4-BE49-F238E27FC236}">
                <a16:creationId xmlns:a16="http://schemas.microsoft.com/office/drawing/2014/main" id="{C2ADA43E-169C-816F-D0D8-25910244F217}"/>
              </a:ext>
            </a:extLst>
          </p:cNvPr>
          <p:cNvSpPr txBox="1"/>
          <p:nvPr/>
        </p:nvSpPr>
        <p:spPr>
          <a:xfrm>
            <a:off x="12921212" y="9362217"/>
            <a:ext cx="43891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Model validation and updating</a:t>
            </a:r>
          </a:p>
        </p:txBody>
      </p:sp>
      <p:sp>
        <p:nvSpPr>
          <p:cNvPr id="22" name="TextBox 21">
            <a:extLst>
              <a:ext uri="{FF2B5EF4-FFF2-40B4-BE49-F238E27FC236}">
                <a16:creationId xmlns:a16="http://schemas.microsoft.com/office/drawing/2014/main" id="{16DBF812-A062-3EBE-CEB2-396A356C3FEA}"/>
              </a:ext>
            </a:extLst>
          </p:cNvPr>
          <p:cNvSpPr txBox="1"/>
          <p:nvPr/>
        </p:nvSpPr>
        <p:spPr>
          <a:xfrm>
            <a:off x="13813332" y="3285008"/>
            <a:ext cx="26048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Predictions</a:t>
            </a:r>
          </a:p>
        </p:txBody>
      </p:sp>
      <p:sp>
        <p:nvSpPr>
          <p:cNvPr id="23" name="TextBox 22">
            <a:extLst>
              <a:ext uri="{FF2B5EF4-FFF2-40B4-BE49-F238E27FC236}">
                <a16:creationId xmlns:a16="http://schemas.microsoft.com/office/drawing/2014/main" id="{B680A8B6-4B95-5A9C-EE64-98A2464D83E1}"/>
              </a:ext>
            </a:extLst>
          </p:cNvPr>
          <p:cNvSpPr txBox="1"/>
          <p:nvPr/>
        </p:nvSpPr>
        <p:spPr>
          <a:xfrm>
            <a:off x="7640061" y="9362217"/>
            <a:ext cx="30110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Promising growths</a:t>
            </a:r>
          </a:p>
        </p:txBody>
      </p:sp>
      <p:pic>
        <p:nvPicPr>
          <p:cNvPr id="3" name="Picture 2" descr="A screen shot of a graph&#10;&#10;Description automatically generated">
            <a:extLst>
              <a:ext uri="{FF2B5EF4-FFF2-40B4-BE49-F238E27FC236}">
                <a16:creationId xmlns:a16="http://schemas.microsoft.com/office/drawing/2014/main" id="{34C59974-2ED4-7088-E5D0-A6E6830BD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4356" y="4689346"/>
            <a:ext cx="4743169" cy="3830527"/>
          </a:xfrm>
          <a:prstGeom prst="rect">
            <a:avLst/>
          </a:prstGeom>
        </p:spPr>
      </p:pic>
      <p:pic>
        <p:nvPicPr>
          <p:cNvPr id="9" name="Picture 8">
            <a:extLst>
              <a:ext uri="{FF2B5EF4-FFF2-40B4-BE49-F238E27FC236}">
                <a16:creationId xmlns:a16="http://schemas.microsoft.com/office/drawing/2014/main" id="{130DDD95-5B8C-A35E-A90A-FB1EB643D3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4355" y="8519873"/>
            <a:ext cx="4743169" cy="562905"/>
          </a:xfrm>
          <a:prstGeom prst="rect">
            <a:avLst/>
          </a:prstGeom>
        </p:spPr>
      </p:pic>
    </p:spTree>
    <p:extLst>
      <p:ext uri="{BB962C8B-B14F-4D97-AF65-F5344CB8AC3E}">
        <p14:creationId xmlns:p14="http://schemas.microsoft.com/office/powerpoint/2010/main" val="3426333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animBg="1"/>
      <p:bldP spid="19" grpId="0" animBg="1"/>
      <p:bldP spid="20" grpId="0"/>
      <p:bldP spid="21"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682750" y="9045186"/>
            <a:ext cx="18892888" cy="403581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sz="4800" dirty="0">
                <a:solidFill>
                  <a:schemeClr val="bg1"/>
                </a:solidFill>
              </a:rPr>
              <a:t>Evan Crites (McQueen Lab, PARADIM)</a:t>
            </a:r>
          </a:p>
          <a:p>
            <a:pPr hangingPunct="1">
              <a:spcBef>
                <a:spcPts val="3000"/>
              </a:spcBef>
            </a:pPr>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spcBef>
                <a:spcPts val="3000"/>
              </a:spcBef>
            </a:pPr>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
        <p:nvSpPr>
          <p:cNvPr id="4" name="TextBox 3">
            <a:extLst>
              <a:ext uri="{FF2B5EF4-FFF2-40B4-BE49-F238E27FC236}">
                <a16:creationId xmlns:a16="http://schemas.microsoft.com/office/drawing/2014/main" id="{1EE2A0A2-2BB3-4381-F830-EE1EBBD3258E}"/>
              </a:ext>
            </a:extLst>
          </p:cNvPr>
          <p:cNvSpPr txBox="1"/>
          <p:nvPr/>
        </p:nvSpPr>
        <p:spPr>
          <a:xfrm>
            <a:off x="2105252" y="160111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5" name="TextBox 4">
            <a:extLst>
              <a:ext uri="{FF2B5EF4-FFF2-40B4-BE49-F238E27FC236}">
                <a16:creationId xmlns:a16="http://schemas.microsoft.com/office/drawing/2014/main" id="{9D9E6450-F56F-ABC4-C115-2BC34659F231}"/>
              </a:ext>
            </a:extLst>
          </p:cNvPr>
          <p:cNvSpPr txBox="1"/>
          <p:nvPr/>
        </p:nvSpPr>
        <p:spPr>
          <a:xfrm>
            <a:off x="19878628" y="160111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6" name="TextBox 5">
            <a:extLst>
              <a:ext uri="{FF2B5EF4-FFF2-40B4-BE49-F238E27FC236}">
                <a16:creationId xmlns:a16="http://schemas.microsoft.com/office/drawing/2014/main" id="{238EEEF0-455B-662C-3235-2E93B708A926}"/>
              </a:ext>
            </a:extLst>
          </p:cNvPr>
          <p:cNvSpPr txBox="1"/>
          <p:nvPr/>
        </p:nvSpPr>
        <p:spPr>
          <a:xfrm>
            <a:off x="11437471" y="251737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7" name="Picture 6" descr="A diagram of a heat wave&#10;&#10;Description automatically generated">
            <a:extLst>
              <a:ext uri="{FF2B5EF4-FFF2-40B4-BE49-F238E27FC236}">
                <a16:creationId xmlns:a16="http://schemas.microsoft.com/office/drawing/2014/main" id="{A32E5C03-469D-8E5E-7F89-0942993FD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6304" y="2801686"/>
            <a:ext cx="4609490" cy="5115232"/>
          </a:xfrm>
          <a:prstGeom prst="rect">
            <a:avLst/>
          </a:prstGeom>
        </p:spPr>
      </p:pic>
      <p:sp>
        <p:nvSpPr>
          <p:cNvPr id="8" name="Circular Arrow 7">
            <a:extLst>
              <a:ext uri="{FF2B5EF4-FFF2-40B4-BE49-F238E27FC236}">
                <a16:creationId xmlns:a16="http://schemas.microsoft.com/office/drawing/2014/main" id="{DDF2C9BE-77F2-FC8F-B1BB-FAA263DB6DE0}"/>
              </a:ext>
            </a:extLst>
          </p:cNvPr>
          <p:cNvSpPr/>
          <p:nvPr/>
        </p:nvSpPr>
        <p:spPr>
          <a:xfrm rot="10800000" flipH="1">
            <a:off x="14563584" y="524870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23437162-694C-E500-3785-6A88B2C79A16}"/>
              </a:ext>
            </a:extLst>
          </p:cNvPr>
          <p:cNvSpPr/>
          <p:nvPr/>
        </p:nvSpPr>
        <p:spPr>
          <a:xfrm flipH="1">
            <a:off x="14720802" y="243587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0CFC83B3-7062-D8DC-8858-29C194750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17" y="2801686"/>
            <a:ext cx="6815384" cy="5115232"/>
          </a:xfrm>
          <a:prstGeom prst="rect">
            <a:avLst/>
          </a:prstGeom>
        </p:spPr>
      </p:pic>
      <p:sp>
        <p:nvSpPr>
          <p:cNvPr id="11" name="Circular Arrow 10">
            <a:extLst>
              <a:ext uri="{FF2B5EF4-FFF2-40B4-BE49-F238E27FC236}">
                <a16:creationId xmlns:a16="http://schemas.microsoft.com/office/drawing/2014/main" id="{00668198-5E0D-1D2F-889C-C7BB15D641A4}"/>
              </a:ext>
            </a:extLst>
          </p:cNvPr>
          <p:cNvSpPr/>
          <p:nvPr/>
        </p:nvSpPr>
        <p:spPr>
          <a:xfrm rot="10800000">
            <a:off x="4907494" y="524870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519ECD1D-418D-1FF5-E7C8-1A4211043AB7}"/>
              </a:ext>
            </a:extLst>
          </p:cNvPr>
          <p:cNvSpPr/>
          <p:nvPr/>
        </p:nvSpPr>
        <p:spPr>
          <a:xfrm>
            <a:off x="4907494" y="24348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9" name="Picture 28" descr="A screen shot of a graph&#10;&#10;Description automatically generated">
            <a:extLst>
              <a:ext uri="{FF2B5EF4-FFF2-40B4-BE49-F238E27FC236}">
                <a16:creationId xmlns:a16="http://schemas.microsoft.com/office/drawing/2014/main" id="{FC4A51EA-72B5-BD1B-DBEB-C9CFA81AC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0415" y="3523486"/>
            <a:ext cx="4743169" cy="3830527"/>
          </a:xfrm>
          <a:prstGeom prst="rect">
            <a:avLst/>
          </a:prstGeom>
        </p:spPr>
      </p:pic>
      <p:pic>
        <p:nvPicPr>
          <p:cNvPr id="30" name="Picture 29">
            <a:extLst>
              <a:ext uri="{FF2B5EF4-FFF2-40B4-BE49-F238E27FC236}">
                <a16:creationId xmlns:a16="http://schemas.microsoft.com/office/drawing/2014/main" id="{4D4FDABC-94EB-B127-073B-6591B0925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0414" y="7354013"/>
            <a:ext cx="4743169" cy="562905"/>
          </a:xfrm>
          <a:prstGeom prst="rect">
            <a:avLst/>
          </a:prstGeom>
        </p:spPr>
      </p:pic>
    </p:spTree>
    <p:extLst>
      <p:ext uri="{BB962C8B-B14F-4D97-AF65-F5344CB8AC3E}">
        <p14:creationId xmlns:p14="http://schemas.microsoft.com/office/powerpoint/2010/main" val="2353742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22</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9179B-2FA6-1B7F-02E1-2910795293E9}"/>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3" name="TextBox 2">
            <a:extLst>
              <a:ext uri="{FF2B5EF4-FFF2-40B4-BE49-F238E27FC236}">
                <a16:creationId xmlns:a16="http://schemas.microsoft.com/office/drawing/2014/main" id="{5686E50A-C857-3097-30DD-7F455A14195D}"/>
              </a:ext>
            </a:extLst>
          </p:cNvPr>
          <p:cNvSpPr txBox="1"/>
          <p:nvPr/>
        </p:nvSpPr>
        <p:spPr>
          <a:xfrm>
            <a:off x="2119193" y="173941"/>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4" name="TextBox 3">
            <a:extLst>
              <a:ext uri="{FF2B5EF4-FFF2-40B4-BE49-F238E27FC236}">
                <a16:creationId xmlns:a16="http://schemas.microsoft.com/office/drawing/2014/main" id="{C7C3BDF8-983A-1A52-CC78-45485563328A}"/>
              </a:ext>
            </a:extLst>
          </p:cNvPr>
          <p:cNvSpPr txBox="1"/>
          <p:nvPr/>
        </p:nvSpPr>
        <p:spPr>
          <a:xfrm>
            <a:off x="19892569" y="173941"/>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5" name="TextBox 4">
            <a:extLst>
              <a:ext uri="{FF2B5EF4-FFF2-40B4-BE49-F238E27FC236}">
                <a16:creationId xmlns:a16="http://schemas.microsoft.com/office/drawing/2014/main" id="{590ED84C-6B15-01D6-8E52-FEED2E2A7A23}"/>
              </a:ext>
            </a:extLst>
          </p:cNvPr>
          <p:cNvSpPr txBox="1"/>
          <p:nvPr/>
        </p:nvSpPr>
        <p:spPr>
          <a:xfrm>
            <a:off x="11497132" y="193032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6" name="Picture 5" descr="A diagram of a heat wave&#10;&#10;Description automatically generated">
            <a:extLst>
              <a:ext uri="{FF2B5EF4-FFF2-40B4-BE49-F238E27FC236}">
                <a16:creationId xmlns:a16="http://schemas.microsoft.com/office/drawing/2014/main" id="{5561BFC6-D665-7CC7-89CA-38D499F4E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1374509"/>
            <a:ext cx="4609490" cy="5115232"/>
          </a:xfrm>
          <a:prstGeom prst="rect">
            <a:avLst/>
          </a:prstGeom>
        </p:spPr>
      </p:pic>
      <p:pic>
        <p:nvPicPr>
          <p:cNvPr id="7" name="Picture 6" descr="A graph of temperature&#10;&#10;Description automatically generated with medium confidence">
            <a:extLst>
              <a:ext uri="{FF2B5EF4-FFF2-40B4-BE49-F238E27FC236}">
                <a16:creationId xmlns:a16="http://schemas.microsoft.com/office/drawing/2014/main" id="{D47C7832-1702-BA5D-54E0-D20432000AE4}"/>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79105" y="3091718"/>
            <a:ext cx="6917230" cy="2392210"/>
          </a:xfrm>
          <a:prstGeom prst="rect">
            <a:avLst/>
          </a:prstGeom>
        </p:spPr>
      </p:pic>
      <p:sp>
        <p:nvSpPr>
          <p:cNvPr id="8" name="Circular Arrow 7">
            <a:extLst>
              <a:ext uri="{FF2B5EF4-FFF2-40B4-BE49-F238E27FC236}">
                <a16:creationId xmlns:a16="http://schemas.microsoft.com/office/drawing/2014/main" id="{8E18276B-E3B0-C63C-6D7D-D7EAC2FD987A}"/>
              </a:ext>
            </a:extLst>
          </p:cNvPr>
          <p:cNvSpPr/>
          <p:nvPr/>
        </p:nvSpPr>
        <p:spPr>
          <a:xfrm rot="10800000" flipH="1">
            <a:off x="1457752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AC122658-D606-94C3-901E-7BC4348C8BB5}"/>
              </a:ext>
            </a:extLst>
          </p:cNvPr>
          <p:cNvSpPr/>
          <p:nvPr/>
        </p:nvSpPr>
        <p:spPr>
          <a:xfrm flipH="1">
            <a:off x="14734743" y="1008693"/>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FDBF9F7C-ACD5-0057-D347-F66177AF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58" y="1374509"/>
            <a:ext cx="6815384" cy="5115232"/>
          </a:xfrm>
          <a:prstGeom prst="rect">
            <a:avLst/>
          </a:prstGeom>
        </p:spPr>
      </p:pic>
      <p:sp>
        <p:nvSpPr>
          <p:cNvPr id="11" name="Circular Arrow 10">
            <a:extLst>
              <a:ext uri="{FF2B5EF4-FFF2-40B4-BE49-F238E27FC236}">
                <a16:creationId xmlns:a16="http://schemas.microsoft.com/office/drawing/2014/main" id="{0326C421-117C-C491-8629-A82F4EE72CB1}"/>
              </a:ext>
            </a:extLst>
          </p:cNvPr>
          <p:cNvSpPr/>
          <p:nvPr/>
        </p:nvSpPr>
        <p:spPr>
          <a:xfrm rot="10800000">
            <a:off x="492143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C830DE68-F741-8FF9-3DC9-A3069E00FD2F}"/>
              </a:ext>
            </a:extLst>
          </p:cNvPr>
          <p:cNvSpPr/>
          <p:nvPr/>
        </p:nvSpPr>
        <p:spPr>
          <a:xfrm>
            <a:off x="4921435" y="100769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ontent Placeholder 4">
            <a:extLst>
              <a:ext uri="{FF2B5EF4-FFF2-40B4-BE49-F238E27FC236}">
                <a16:creationId xmlns:a16="http://schemas.microsoft.com/office/drawing/2014/main" id="{35D63F9D-73D0-7A85-9FD1-47DD62A569DF}"/>
              </a:ext>
            </a:extLst>
          </p:cNvPr>
          <p:cNvSpPr txBox="1">
            <a:spLocks/>
          </p:cNvSpPr>
          <p:nvPr/>
        </p:nvSpPr>
        <p:spPr>
          <a:xfrm>
            <a:off x="1676400" y="7145323"/>
            <a:ext cx="21031200" cy="4382418"/>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dirty="0">
                <a:solidFill>
                  <a:schemeClr val="bg1"/>
                </a:solidFill>
              </a:rPr>
              <a:t>“Dynamically updated with data from it’s physical twin”</a:t>
            </a:r>
          </a:p>
          <a:p>
            <a:pPr hangingPunct="1">
              <a:spcBef>
                <a:spcPts val="3000"/>
              </a:spcBef>
            </a:pPr>
            <a:r>
              <a:rPr lang="en-US" dirty="0">
                <a:solidFill>
                  <a:schemeClr val="bg1"/>
                </a:solidFill>
              </a:rPr>
              <a:t>“Bidirectional interaction”</a:t>
            </a:r>
          </a:p>
          <a:p>
            <a:pPr hangingPunct="1">
              <a:spcBef>
                <a:spcPts val="3000"/>
              </a:spcBef>
            </a:pPr>
            <a:r>
              <a:rPr lang="en-US" dirty="0">
                <a:solidFill>
                  <a:schemeClr val="bg1"/>
                </a:solidFill>
              </a:rPr>
              <a:t>“Informs decisions that provide value”</a:t>
            </a:r>
          </a:p>
        </p:txBody>
      </p:sp>
    </p:spTree>
    <p:extLst>
      <p:ext uri="{BB962C8B-B14F-4D97-AF65-F5344CB8AC3E}">
        <p14:creationId xmlns:p14="http://schemas.microsoft.com/office/powerpoint/2010/main" val="3546100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7">
                                            <p:txEl>
                                              <p:pRg st="0" end="0"/>
                                            </p:txEl>
                                          </p:spTgt>
                                        </p:tgtEl>
                                        <p:attrNameLst>
                                          <p:attrName>style.opacity</p:attrName>
                                        </p:attrNameLst>
                                      </p:cBhvr>
                                      <p:to>
                                        <p:strVal val="0.25"/>
                                      </p:to>
                                    </p:set>
                                    <p:animEffect filter="image" prLst="opacity: 0.25">
                                      <p:cBhvr rctx="IE">
                                        <p:cTn id="11" dur="indefinite"/>
                                        <p:tgtEl>
                                          <p:spTgt spid="17">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7">
                                            <p:txEl>
                                              <p:pRg st="1" end="1"/>
                                            </p:txEl>
                                          </p:spTgt>
                                        </p:tgtEl>
                                        <p:attrNameLst>
                                          <p:attrName>style.opacity</p:attrName>
                                        </p:attrNameLst>
                                      </p:cBhvr>
                                      <p:to>
                                        <p:strVal val="0.25"/>
                                      </p:to>
                                    </p:set>
                                    <p:animEffect filter="image" prLst="opacity: 0.25">
                                      <p:cBhvr rctx="IE">
                                        <p:cTn id="18" dur="indefinite"/>
                                        <p:tgtEl>
                                          <p:spTgt spid="1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Carbon Rod Fitting</a:t>
            </a:r>
          </a:p>
        </p:txBody>
      </p:sp>
    </p:spTree>
    <p:extLst>
      <p:ext uri="{BB962C8B-B14F-4D97-AF65-F5344CB8AC3E}">
        <p14:creationId xmlns:p14="http://schemas.microsoft.com/office/powerpoint/2010/main" val="5292035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E44E6C-DE9E-0964-0AE7-590524131B93}"/>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a:extLst>
              <a:ext uri="{FF2B5EF4-FFF2-40B4-BE49-F238E27FC236}">
                <a16:creationId xmlns:a16="http://schemas.microsoft.com/office/drawing/2014/main" id="{F339E7F1-09FD-5900-DE45-A70C855F6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131" y="735379"/>
            <a:ext cx="10489738" cy="11247120"/>
          </a:xfrm>
          <a:prstGeom prst="rect">
            <a:avLst/>
          </a:prstGeom>
        </p:spPr>
      </p:pic>
    </p:spTree>
    <p:extLst>
      <p:ext uri="{BB962C8B-B14F-4D97-AF65-F5344CB8AC3E}">
        <p14:creationId xmlns:p14="http://schemas.microsoft.com/office/powerpoint/2010/main" val="6030720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Other Carbon Rod Spectra</a:t>
            </a:r>
          </a:p>
        </p:txBody>
      </p:sp>
    </p:spTree>
    <p:extLst>
      <p:ext uri="{BB962C8B-B14F-4D97-AF65-F5344CB8AC3E}">
        <p14:creationId xmlns:p14="http://schemas.microsoft.com/office/powerpoint/2010/main" val="36519510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76601-3530-3FA7-F420-F9A2D8B61607}"/>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extBox 2">
            <a:extLst>
              <a:ext uri="{FF2B5EF4-FFF2-40B4-BE49-F238E27FC236}">
                <a16:creationId xmlns:a16="http://schemas.microsoft.com/office/drawing/2014/main" id="{ECAE73D0-13E2-3E5B-2CBA-C75EF91038BF}"/>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Overfitted</a:t>
            </a:r>
          </a:p>
        </p:txBody>
      </p:sp>
      <p:sp>
        <p:nvSpPr>
          <p:cNvPr id="4" name="Slide Number Placeholder 1">
            <a:extLst>
              <a:ext uri="{FF2B5EF4-FFF2-40B4-BE49-F238E27FC236}">
                <a16:creationId xmlns:a16="http://schemas.microsoft.com/office/drawing/2014/main" id="{29962B85-622C-FD0E-AB7C-7EA88427C348}"/>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29</a:t>
            </a:fld>
            <a:endParaRPr lang="en-US"/>
          </a:p>
        </p:txBody>
      </p:sp>
      <p:pic>
        <p:nvPicPr>
          <p:cNvPr id="5" name="Picture 4">
            <a:extLst>
              <a:ext uri="{FF2B5EF4-FFF2-40B4-BE49-F238E27FC236}">
                <a16:creationId xmlns:a16="http://schemas.microsoft.com/office/drawing/2014/main" id="{8C02C4D8-30A4-18A8-7126-6940A387F2DF}"/>
              </a:ext>
            </a:extLst>
          </p:cNvPr>
          <p:cNvPicPr>
            <a:picLocks noChangeAspect="1"/>
          </p:cNvPicPr>
          <p:nvPr/>
        </p:nvPicPr>
        <p:blipFill>
          <a:blip r:embed="rId2"/>
          <a:stretch>
            <a:fillRect/>
          </a:stretch>
        </p:blipFill>
        <p:spPr>
          <a:xfrm>
            <a:off x="4757057" y="444693"/>
            <a:ext cx="14869886" cy="11389700"/>
          </a:xfrm>
          <a:prstGeom prst="rect">
            <a:avLst/>
          </a:prstGeom>
        </p:spPr>
      </p:pic>
      <p:cxnSp>
        <p:nvCxnSpPr>
          <p:cNvPr id="6" name="Straight Connector 5">
            <a:extLst>
              <a:ext uri="{FF2B5EF4-FFF2-40B4-BE49-F238E27FC236}">
                <a16:creationId xmlns:a16="http://schemas.microsoft.com/office/drawing/2014/main" id="{F26648DB-AE13-E858-7D9C-32EB1A51D621}"/>
              </a:ext>
            </a:extLst>
          </p:cNvPr>
          <p:cNvCxnSpPr/>
          <p:nvPr/>
        </p:nvCxnSpPr>
        <p:spPr>
          <a:xfrm flipH="1">
            <a:off x="6507126" y="8038214"/>
            <a:ext cx="6507125" cy="0"/>
          </a:xfrm>
          <a:prstGeom prst="line">
            <a:avLst/>
          </a:prstGeom>
          <a:noFill/>
          <a:ln w="1905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742719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6" y="295222"/>
            <a:ext cx="20112368" cy="118662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54E730-BA01-0D06-D250-33D356260910}"/>
              </a:ext>
            </a:extLst>
          </p:cNvPr>
          <p:cNvSpPr txBox="1"/>
          <p:nvPr/>
        </p:nvSpPr>
        <p:spPr>
          <a:xfrm>
            <a:off x="198402" y="295222"/>
            <a:ext cx="929400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1"/>
                </a:solidFill>
                <a:effectLst/>
                <a:highlight>
                  <a:srgbClr val="000000"/>
                </a:highlight>
              </a:rPr>
              <a:t>Scott S. </a:t>
            </a:r>
            <a:r>
              <a:rPr lang="en-US" sz="3200" dirty="0" err="1">
                <a:solidFill>
                  <a:schemeClr val="bg1"/>
                </a:solidFill>
                <a:effectLst/>
                <a:highlight>
                  <a:srgbClr val="000000"/>
                </a:highlight>
              </a:rPr>
              <a:t>Dossa</a:t>
            </a:r>
            <a:r>
              <a:rPr lang="en-US" sz="3200" dirty="0">
                <a:solidFill>
                  <a:schemeClr val="bg1"/>
                </a:solidFill>
                <a:highlight>
                  <a:srgbClr val="000000"/>
                </a:highlight>
              </a:rPr>
              <a:t>,</a:t>
            </a:r>
            <a:r>
              <a:rPr lang="en-US" sz="3200" b="0" i="0" dirty="0">
                <a:solidFill>
                  <a:schemeClr val="bg1"/>
                </a:solidFill>
                <a:effectLst/>
                <a:highlight>
                  <a:srgbClr val="000000"/>
                </a:highlight>
                <a:latin typeface="ElsevierSans"/>
              </a:rPr>
              <a:t> </a:t>
            </a:r>
            <a:r>
              <a:rPr lang="en-US" sz="3200" dirty="0">
                <a:solidFill>
                  <a:schemeClr val="bg1"/>
                </a:solidFill>
                <a:effectLst/>
                <a:highlight>
                  <a:srgbClr val="000000"/>
                </a:highlight>
              </a:rPr>
              <a:t>Jeffrey J. Derby</a:t>
            </a:r>
            <a:endParaRPr lang="en-US" sz="3200" b="0" dirty="0">
              <a:solidFill>
                <a:schemeClr val="bg1"/>
              </a:solidFill>
              <a:highlight>
                <a:srgbClr val="000000"/>
              </a:highlight>
              <a:latin typeface="ElsevierSans"/>
            </a:endParaRPr>
          </a:p>
          <a:p>
            <a:pPr marL="0" marR="0" indent="0" algn="l" defTabSz="825500" rtl="0" fontAlgn="auto" latinLnBrk="0" hangingPunct="0">
              <a:lnSpc>
                <a:spcPct val="100000"/>
              </a:lnSpc>
              <a:spcBef>
                <a:spcPts val="0"/>
              </a:spcBef>
              <a:spcAft>
                <a:spcPts val="0"/>
              </a:spcAft>
              <a:buClrTx/>
              <a:buSzTx/>
              <a:buFontTx/>
              <a:buNone/>
              <a:tabLst/>
            </a:pPr>
            <a:r>
              <a:rPr lang="en-US" b="0" i="0" u="none" strike="noStrike" dirty="0">
                <a:solidFill>
                  <a:srgbClr val="0070C0"/>
                </a:solidFill>
                <a:effectLst/>
                <a:highlight>
                  <a:srgbClr val="000000"/>
                </a:highligh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70C0"/>
              </a:solidFill>
              <a:effectLst/>
              <a:highlight>
                <a:srgbClr val="000000"/>
              </a:highligh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4991948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1DE68-194F-DF44-85E6-6E3300BFB7A8}"/>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4" name="Picture 3" descr="A graph of a wave&#10;&#10;Description automatically generated with medium confidence">
            <a:extLst>
              <a:ext uri="{FF2B5EF4-FFF2-40B4-BE49-F238E27FC236}">
                <a16:creationId xmlns:a16="http://schemas.microsoft.com/office/drawing/2014/main" id="{6747B80B-5280-89B9-189D-1E84DD7D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669" y="502920"/>
            <a:ext cx="12662662" cy="11247120"/>
          </a:xfrm>
          <a:prstGeom prst="rect">
            <a:avLst/>
          </a:prstGeom>
        </p:spPr>
      </p:pic>
      <p:sp>
        <p:nvSpPr>
          <p:cNvPr id="5" name="TextBox 4">
            <a:extLst>
              <a:ext uri="{FF2B5EF4-FFF2-40B4-BE49-F238E27FC236}">
                <a16:creationId xmlns:a16="http://schemas.microsoft.com/office/drawing/2014/main" id="{2B17C3EF-94BF-371E-4B96-09D62FBC4AB8}"/>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Corrected</a:t>
            </a:r>
          </a:p>
        </p:txBody>
      </p:sp>
    </p:spTree>
    <p:extLst>
      <p:ext uri="{BB962C8B-B14F-4D97-AF65-F5344CB8AC3E}">
        <p14:creationId xmlns:p14="http://schemas.microsoft.com/office/powerpoint/2010/main" val="16551367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765D3-7E30-FF01-930E-5B3E87CA574C}"/>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4" name="Picture 3" descr="A graph with blue dots&#10;&#10;Description automatically generated">
            <a:extLst>
              <a:ext uri="{FF2B5EF4-FFF2-40B4-BE49-F238E27FC236}">
                <a16:creationId xmlns:a16="http://schemas.microsoft.com/office/drawing/2014/main" id="{CE15E5B9-EB23-FE95-EE54-AE14BE61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090" y="342900"/>
            <a:ext cx="12201820" cy="11704320"/>
          </a:xfrm>
          <a:prstGeom prst="rect">
            <a:avLst/>
          </a:prstGeom>
        </p:spPr>
      </p:pic>
      <p:sp>
        <p:nvSpPr>
          <p:cNvPr id="7" name="TextBox 6">
            <a:extLst>
              <a:ext uri="{FF2B5EF4-FFF2-40B4-BE49-F238E27FC236}">
                <a16:creationId xmlns:a16="http://schemas.microsoft.com/office/drawing/2014/main" id="{E5F1E941-CD3E-F253-19FF-96C216E6BF40}"/>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Uncorrected</a:t>
            </a:r>
          </a:p>
        </p:txBody>
      </p:sp>
    </p:spTree>
    <p:extLst>
      <p:ext uri="{BB962C8B-B14F-4D97-AF65-F5344CB8AC3E}">
        <p14:creationId xmlns:p14="http://schemas.microsoft.com/office/powerpoint/2010/main" val="324910727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9C916-EBED-73F9-4E85-64B60A75211B}"/>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3" name="Picture 2" descr="A graph of a line graph&#10;&#10;Description automatically generated with medium confidence">
            <a:extLst>
              <a:ext uri="{FF2B5EF4-FFF2-40B4-BE49-F238E27FC236}">
                <a16:creationId xmlns:a16="http://schemas.microsoft.com/office/drawing/2014/main" id="{1DFECA88-1B72-66B3-7155-167E10FAB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562" y="434340"/>
            <a:ext cx="12030876" cy="11567160"/>
          </a:xfrm>
          <a:prstGeom prst="rect">
            <a:avLst/>
          </a:prstGeom>
        </p:spPr>
      </p:pic>
      <p:sp>
        <p:nvSpPr>
          <p:cNvPr id="5" name="TextBox 4">
            <a:extLst>
              <a:ext uri="{FF2B5EF4-FFF2-40B4-BE49-F238E27FC236}">
                <a16:creationId xmlns:a16="http://schemas.microsoft.com/office/drawing/2014/main" id="{09C756D1-5411-4425-A7AD-E9BD62ADBFE2}"/>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Notch Filter Dip</a:t>
            </a:r>
          </a:p>
        </p:txBody>
      </p:sp>
    </p:spTree>
    <p:extLst>
      <p:ext uri="{BB962C8B-B14F-4D97-AF65-F5344CB8AC3E}">
        <p14:creationId xmlns:p14="http://schemas.microsoft.com/office/powerpoint/2010/main" val="342270131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A837B-AC31-81EA-8D87-008579810F0A}"/>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4" name="Picture 3" descr="A graph of a number of light&#10;&#10;Description automatically generated with medium confidence">
            <a:extLst>
              <a:ext uri="{FF2B5EF4-FFF2-40B4-BE49-F238E27FC236}">
                <a16:creationId xmlns:a16="http://schemas.microsoft.com/office/drawing/2014/main" id="{0B79A97E-C432-2524-30BC-6794A320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20" y="530968"/>
            <a:ext cx="12100560" cy="11328184"/>
          </a:xfrm>
          <a:prstGeom prst="rect">
            <a:avLst/>
          </a:prstGeom>
        </p:spPr>
      </p:pic>
      <p:sp>
        <p:nvSpPr>
          <p:cNvPr id="5" name="TextBox 4">
            <a:extLst>
              <a:ext uri="{FF2B5EF4-FFF2-40B4-BE49-F238E27FC236}">
                <a16:creationId xmlns:a16="http://schemas.microsoft.com/office/drawing/2014/main" id="{915BB142-1039-525F-7675-EBD049921289}"/>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Laser Light Spike</a:t>
            </a:r>
          </a:p>
        </p:txBody>
      </p:sp>
    </p:spTree>
    <p:extLst>
      <p:ext uri="{BB962C8B-B14F-4D97-AF65-F5344CB8AC3E}">
        <p14:creationId xmlns:p14="http://schemas.microsoft.com/office/powerpoint/2010/main" val="362141015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7214363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35</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5" name="Picture 4" descr="A group of men looking at a computer&#10;&#10;Description automatically generated">
            <a:extLst>
              <a:ext uri="{FF2B5EF4-FFF2-40B4-BE49-F238E27FC236}">
                <a16:creationId xmlns:a16="http://schemas.microsoft.com/office/drawing/2014/main" id="{CD344D93-7787-644A-9C78-F20F1FA2E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78" y="2345006"/>
            <a:ext cx="12997244" cy="9747934"/>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40</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41</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42</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F7073-925F-69C6-41DD-18DA33224EC0}"/>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3" name="Picture 2" descr="Diagram of a diagram of a structure&#10;&#10;Description automatically generated">
            <a:extLst>
              <a:ext uri="{FF2B5EF4-FFF2-40B4-BE49-F238E27FC236}">
                <a16:creationId xmlns:a16="http://schemas.microsoft.com/office/drawing/2014/main" id="{466BA072-425D-AB77-826D-D7A2B5354E88}"/>
              </a:ext>
            </a:extLst>
          </p:cNvPr>
          <p:cNvPicPr>
            <a:picLocks noChangeAspect="1"/>
          </p:cNvPicPr>
          <p:nvPr/>
        </p:nvPicPr>
        <p:blipFill rotWithShape="1">
          <a:blip r:embed="rId3">
            <a:extLst>
              <a:ext uri="{28A0092B-C50C-407E-A947-70E740481C1C}">
                <a14:useLocalDpi xmlns:a14="http://schemas.microsoft.com/office/drawing/2010/main" val="0"/>
              </a:ext>
            </a:extLst>
          </a:blip>
          <a:srcRect r="45274"/>
          <a:stretch/>
        </p:blipFill>
        <p:spPr>
          <a:xfrm>
            <a:off x="6530340" y="348163"/>
            <a:ext cx="11323320" cy="11713918"/>
          </a:xfrm>
          <a:prstGeom prst="rect">
            <a:avLst/>
          </a:prstGeom>
        </p:spPr>
      </p:pic>
      <p:sp>
        <p:nvSpPr>
          <p:cNvPr id="4" name="TextBox 3">
            <a:extLst>
              <a:ext uri="{FF2B5EF4-FFF2-40B4-BE49-F238E27FC236}">
                <a16:creationId xmlns:a16="http://schemas.microsoft.com/office/drawing/2014/main" id="{8A6F692C-9CF3-8B9F-0F4F-F0DB66D8635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681767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212EA-5B00-B0D1-6E27-F26FCB5431CD}"/>
              </a:ext>
            </a:extLst>
          </p:cNvPr>
          <p:cNvSpPr>
            <a:spLocks noGrp="1"/>
          </p:cNvSpPr>
          <p:nvPr>
            <p:ph type="sldNum" sz="quarter" idx="2"/>
          </p:nvPr>
        </p:nvSpPr>
        <p:spPr/>
        <p:txBody>
          <a:bodyPr/>
          <a:lstStyle/>
          <a:p>
            <a:fld id="{86CB4B4D-7CA3-9044-876B-883B54F8677D}" type="slidenum">
              <a:rPr lang="en-US" smtClean="0"/>
              <a:t>6</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E1AC2E8D-551B-1998-A5C7-AC28B236A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16626811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551D8E-A49D-8859-2738-060848EA3612}"/>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5" name="Picture 4" descr="A computer screen shot of a video production&#10;&#10;Description automatically generated">
            <a:extLst>
              <a:ext uri="{FF2B5EF4-FFF2-40B4-BE49-F238E27FC236}">
                <a16:creationId xmlns:a16="http://schemas.microsoft.com/office/drawing/2014/main" id="{DA15FC1C-A30D-DD0B-5960-5413D11C7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317" y="492442"/>
            <a:ext cx="21099366" cy="11417618"/>
          </a:xfrm>
          <a:prstGeom prst="rect">
            <a:avLst/>
          </a:prstGeom>
        </p:spPr>
      </p:pic>
    </p:spTree>
    <p:extLst>
      <p:ext uri="{BB962C8B-B14F-4D97-AF65-F5344CB8AC3E}">
        <p14:creationId xmlns:p14="http://schemas.microsoft.com/office/powerpoint/2010/main" val="35135497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8D528-5FC9-E7A7-C2F8-E2578A6854C7}"/>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3" name="Picture 2">
            <a:extLst>
              <a:ext uri="{FF2B5EF4-FFF2-40B4-BE49-F238E27FC236}">
                <a16:creationId xmlns:a16="http://schemas.microsoft.com/office/drawing/2014/main" id="{B2BF6189-27B1-BB8B-FE4D-45D1CEF94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020" y="233472"/>
            <a:ext cx="9585960" cy="11786016"/>
          </a:xfrm>
          <a:prstGeom prst="rect">
            <a:avLst/>
          </a:prstGeom>
        </p:spPr>
      </p:pic>
      <p:sp>
        <p:nvSpPr>
          <p:cNvPr id="4" name="TextBox 3">
            <a:extLst>
              <a:ext uri="{FF2B5EF4-FFF2-40B4-BE49-F238E27FC236}">
                <a16:creationId xmlns:a16="http://schemas.microsoft.com/office/drawing/2014/main" id="{CE4C5E8C-D9BA-A373-D80A-6AFB21E63B86}"/>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8637114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92A1B-2916-EC4C-2560-15A785F8CB73}"/>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3" name="Picture 2" descr="A diagram of a heat wave&#10;&#10;Description automatically generated">
            <a:extLst>
              <a:ext uri="{FF2B5EF4-FFF2-40B4-BE49-F238E27FC236}">
                <a16:creationId xmlns:a16="http://schemas.microsoft.com/office/drawing/2014/main" id="{B9B7A934-B6CD-FCAD-5623-9FEB907F61ED}"/>
              </a:ext>
            </a:extLst>
          </p:cNvPr>
          <p:cNvPicPr>
            <a:picLocks noChangeAspect="1"/>
          </p:cNvPicPr>
          <p:nvPr/>
        </p:nvPicPr>
        <p:blipFill rotWithShape="1">
          <a:blip r:embed="rId3">
            <a:extLst>
              <a:ext uri="{28A0092B-C50C-407E-A947-70E740481C1C}">
                <a14:useLocalDpi xmlns:a14="http://schemas.microsoft.com/office/drawing/2010/main" val="0"/>
              </a:ext>
            </a:extLst>
          </a:blip>
          <a:srcRect l="11700" t="5736" b="2278"/>
          <a:stretch/>
        </p:blipFill>
        <p:spPr>
          <a:xfrm>
            <a:off x="7537870" y="342900"/>
            <a:ext cx="9748798" cy="11269980"/>
          </a:xfrm>
          <a:prstGeom prst="rect">
            <a:avLst/>
          </a:prstGeom>
        </p:spPr>
      </p:pic>
      <p:sp>
        <p:nvSpPr>
          <p:cNvPr id="6" name="TextBox 5">
            <a:extLst>
              <a:ext uri="{FF2B5EF4-FFF2-40B4-BE49-F238E27FC236}">
                <a16:creationId xmlns:a16="http://schemas.microsoft.com/office/drawing/2014/main" id="{254375AC-ED1B-5EA0-9FCF-CDD67EA5B8E1}"/>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92243085"/>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20019</TotalTime>
  <Words>1893</Words>
  <Application>Microsoft Macintosh PowerPoint</Application>
  <PresentationFormat>Custom</PresentationFormat>
  <Paragraphs>155</Paragraphs>
  <Slides>42</Slides>
  <Notes>25</Notes>
  <HiddenSlides>3</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69</cp:revision>
  <dcterms:modified xsi:type="dcterms:W3CDTF">2024-08-06T15:46:52Z</dcterms:modified>
</cp:coreProperties>
</file>